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8" r:id="rId6"/>
    <p:sldId id="260" r:id="rId7"/>
    <p:sldId id="262" r:id="rId8"/>
    <p:sldId id="263" r:id="rId9"/>
    <p:sldId id="265" r:id="rId10"/>
    <p:sldId id="270" r:id="rId11"/>
    <p:sldId id="264" r:id="rId12"/>
    <p:sldId id="269" r:id="rId13"/>
    <p:sldId id="267" r:id="rId14"/>
  </p:sldIdLst>
  <p:sldSz cx="12192000" cy="6858000"/>
  <p:notesSz cx="6858000" cy="9144000"/>
  <p:embeddedFontLst>
    <p:embeddedFont>
      <p:font typeface="Work Sans" pitchFamily="2" charset="0"/>
      <p:regular r:id="rId16"/>
      <p:bold r:id="rId17"/>
      <p:italic r:id="rId18"/>
      <p:boldItalic r:id="rId19"/>
    </p:embeddedFont>
    <p:embeddedFont>
      <p:font typeface="Work Sans Light" pitchFamily="2" charset="0"/>
      <p:regular r:id="rId20"/>
      <p:bold r:id="rId21"/>
      <p:italic r:id="rId22"/>
      <p:boldItalic r:id="rId23"/>
    </p:embeddedFont>
    <p:embeddedFont>
      <p:font typeface="Work Sans Medium"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iZ/JzWCiXhqtMmIKK06h283QRci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a:extLst>
            <a:ext uri="{FF2B5EF4-FFF2-40B4-BE49-F238E27FC236}">
              <a16:creationId xmlns:a16="http://schemas.microsoft.com/office/drawing/2014/main" id="{1FC26E11-6FAA-BFA0-AEB7-CC5A09E13878}"/>
            </a:ext>
          </a:extLst>
        </p:cNvPr>
        <p:cNvGrpSpPr/>
        <p:nvPr/>
      </p:nvGrpSpPr>
      <p:grpSpPr>
        <a:xfrm>
          <a:off x="0" y="0"/>
          <a:ext cx="0" cy="0"/>
          <a:chOff x="0" y="0"/>
          <a:chExt cx="0" cy="0"/>
        </a:xfrm>
      </p:grpSpPr>
      <p:sp>
        <p:nvSpPr>
          <p:cNvPr id="165" name="Google Shape;165;p14:notes">
            <a:extLst>
              <a:ext uri="{FF2B5EF4-FFF2-40B4-BE49-F238E27FC236}">
                <a16:creationId xmlns:a16="http://schemas.microsoft.com/office/drawing/2014/main" id="{6442C6F0-D1D0-C7E2-A30F-210DDEE420E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4:notes">
            <a:extLst>
              <a:ext uri="{FF2B5EF4-FFF2-40B4-BE49-F238E27FC236}">
                <a16:creationId xmlns:a16="http://schemas.microsoft.com/office/drawing/2014/main" id="{DA3166B8-518E-2DEF-EFA0-0A964D80DA4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948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a:extLst>
            <a:ext uri="{FF2B5EF4-FFF2-40B4-BE49-F238E27FC236}">
              <a16:creationId xmlns:a16="http://schemas.microsoft.com/office/drawing/2014/main" id="{B3BAEC59-A706-D0B3-CC27-FC6BA93ACD5D}"/>
            </a:ext>
          </a:extLst>
        </p:cNvPr>
        <p:cNvGrpSpPr/>
        <p:nvPr/>
      </p:nvGrpSpPr>
      <p:grpSpPr>
        <a:xfrm>
          <a:off x="0" y="0"/>
          <a:ext cx="0" cy="0"/>
          <a:chOff x="0" y="0"/>
          <a:chExt cx="0" cy="0"/>
        </a:xfrm>
      </p:grpSpPr>
      <p:sp>
        <p:nvSpPr>
          <p:cNvPr id="158" name="Google Shape;158;p13:notes">
            <a:extLst>
              <a:ext uri="{FF2B5EF4-FFF2-40B4-BE49-F238E27FC236}">
                <a16:creationId xmlns:a16="http://schemas.microsoft.com/office/drawing/2014/main" id="{6CF538C4-4D98-2F33-C363-467D01DABF2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3:notes">
            <a:extLst>
              <a:ext uri="{FF2B5EF4-FFF2-40B4-BE49-F238E27FC236}">
                <a16:creationId xmlns:a16="http://schemas.microsoft.com/office/drawing/2014/main" id="{AE2F9CFD-D205-3826-7EFD-A3C05BC6E30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0919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3C196CA1-C0E5-3C20-1B8F-7F5ED51E48E5}"/>
            </a:ext>
          </a:extLst>
        </p:cNvPr>
        <p:cNvGrpSpPr/>
        <p:nvPr/>
      </p:nvGrpSpPr>
      <p:grpSpPr>
        <a:xfrm>
          <a:off x="0" y="0"/>
          <a:ext cx="0" cy="0"/>
          <a:chOff x="0" y="0"/>
          <a:chExt cx="0" cy="0"/>
        </a:xfrm>
      </p:grpSpPr>
      <p:sp>
        <p:nvSpPr>
          <p:cNvPr id="120" name="Google Shape;120;p6:notes">
            <a:extLst>
              <a:ext uri="{FF2B5EF4-FFF2-40B4-BE49-F238E27FC236}">
                <a16:creationId xmlns:a16="http://schemas.microsoft.com/office/drawing/2014/main" id="{68501F00-7275-9E42-BC72-816004FEF18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a:extLst>
              <a:ext uri="{FF2B5EF4-FFF2-40B4-BE49-F238E27FC236}">
                <a16:creationId xmlns:a16="http://schemas.microsoft.com/office/drawing/2014/main" id="{51B668AA-473F-98EC-604A-7FC97B5ED18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2913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0"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32"/>
          <p:cNvSpPr>
            <a:spLocks noGrp="1"/>
          </p:cNvSpPr>
          <p:nvPr>
            <p:ph type="pic" idx="2"/>
          </p:nvPr>
        </p:nvSpPr>
        <p:spPr>
          <a:xfrm>
            <a:off x="5183188" y="987425"/>
            <a:ext cx="6172200" cy="4873625"/>
          </a:xfrm>
          <a:prstGeom prst="rect">
            <a:avLst/>
          </a:prstGeom>
          <a:noFill/>
          <a:ln>
            <a:noFill/>
          </a:ln>
        </p:spPr>
      </p:sp>
      <p:sp>
        <p:nvSpPr>
          <p:cNvPr id="80" name="Google Shape;80;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21"/>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22"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22"/>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2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2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2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p:nvPr/>
        </p:nvSpPr>
        <p:spPr>
          <a:xfrm>
            <a:off x="1250255" y="2629114"/>
            <a:ext cx="5554668"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i="0" u="none" strike="noStrike" cap="none">
                <a:solidFill>
                  <a:srgbClr val="3F3F3F"/>
                </a:solidFill>
                <a:latin typeface="Work Sans"/>
                <a:ea typeface="Work Sans"/>
                <a:cs typeface="Work Sans"/>
                <a:sym typeface="Work Sans"/>
              </a:rPr>
              <a:t>SISTEMA DE GESTIÓN Y CONTROL DE INVENTARIO </a:t>
            </a:r>
            <a:endParaRPr/>
          </a:p>
          <a:p>
            <a:pPr marL="0" marR="0" lvl="0" indent="0" algn="l" rtl="0">
              <a:spcBef>
                <a:spcPts val="0"/>
              </a:spcBef>
              <a:spcAft>
                <a:spcPts val="0"/>
              </a:spcAft>
              <a:buNone/>
            </a:pPr>
            <a:r>
              <a:rPr lang="es-ES" sz="3200" b="1">
                <a:solidFill>
                  <a:srgbClr val="3F3F3F"/>
                </a:solidFill>
                <a:latin typeface="Work Sans"/>
                <a:ea typeface="Work Sans"/>
                <a:cs typeface="Work Sans"/>
                <a:sym typeface="Work Sans"/>
              </a:rPr>
              <a:t>AXXION SYSTEM</a:t>
            </a:r>
            <a:endParaRPr/>
          </a:p>
        </p:txBody>
      </p:sp>
      <p:pic>
        <p:nvPicPr>
          <p:cNvPr id="102" name="Google Shape;102;p1"/>
          <p:cNvPicPr preferRelativeResize="0"/>
          <p:nvPr/>
        </p:nvPicPr>
        <p:blipFill>
          <a:blip r:embed="rId3">
            <a:alphaModFix/>
          </a:blip>
          <a:stretch>
            <a:fillRect/>
          </a:stretch>
        </p:blipFill>
        <p:spPr>
          <a:xfrm>
            <a:off x="7973288" y="2329037"/>
            <a:ext cx="3043328" cy="2354426"/>
          </a:xfrm>
          <a:prstGeom prst="rect">
            <a:avLst/>
          </a:prstGeom>
          <a:noFill/>
          <a:ln>
            <a:noFill/>
          </a:ln>
          <a:effectLst>
            <a:reflection endPos="30000" dist="38100" dir="5400000" fadeDir="5400012"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a:extLst>
            <a:ext uri="{FF2B5EF4-FFF2-40B4-BE49-F238E27FC236}">
              <a16:creationId xmlns:a16="http://schemas.microsoft.com/office/drawing/2014/main" id="{E22B136B-3003-69E7-25F7-0A76F0BB5588}"/>
            </a:ext>
          </a:extLst>
        </p:cNvPr>
        <p:cNvGrpSpPr/>
        <p:nvPr/>
      </p:nvGrpSpPr>
      <p:grpSpPr>
        <a:xfrm>
          <a:off x="0" y="0"/>
          <a:ext cx="0" cy="0"/>
          <a:chOff x="0" y="0"/>
          <a:chExt cx="0" cy="0"/>
        </a:xfrm>
      </p:grpSpPr>
      <p:sp>
        <p:nvSpPr>
          <p:cNvPr id="168" name="Google Shape;168;p14">
            <a:extLst>
              <a:ext uri="{FF2B5EF4-FFF2-40B4-BE49-F238E27FC236}">
                <a16:creationId xmlns:a16="http://schemas.microsoft.com/office/drawing/2014/main" id="{5AE95F86-FAFC-FE84-6B39-9A1477928628}"/>
              </a:ext>
            </a:extLst>
          </p:cNvPr>
          <p:cNvSpPr txBox="1"/>
          <p:nvPr/>
        </p:nvSpPr>
        <p:spPr>
          <a:xfrm>
            <a:off x="367100" y="211939"/>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dirty="0">
                <a:solidFill>
                  <a:srgbClr val="0C0C0C"/>
                </a:solidFill>
                <a:latin typeface="Work Sans Medium"/>
                <a:ea typeface="Work Sans Medium"/>
                <a:cs typeface="Work Sans Medium"/>
                <a:sym typeface="Work Sans Medium"/>
              </a:rPr>
              <a:t>Alcance</a:t>
            </a:r>
            <a:endParaRPr dirty="0"/>
          </a:p>
        </p:txBody>
      </p:sp>
      <p:sp>
        <p:nvSpPr>
          <p:cNvPr id="169" name="Google Shape;169;p14">
            <a:extLst>
              <a:ext uri="{FF2B5EF4-FFF2-40B4-BE49-F238E27FC236}">
                <a16:creationId xmlns:a16="http://schemas.microsoft.com/office/drawing/2014/main" id="{6CC56457-6381-211B-825E-CD7CD11CA41B}"/>
              </a:ext>
            </a:extLst>
          </p:cNvPr>
          <p:cNvSpPr txBox="1"/>
          <p:nvPr/>
        </p:nvSpPr>
        <p:spPr>
          <a:xfrm>
            <a:off x="456236" y="5076441"/>
            <a:ext cx="11447293"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b="1" dirty="0">
                <a:solidFill>
                  <a:schemeClr val="dk1"/>
                </a:solidFill>
                <a:latin typeface="Work Sans Light"/>
                <a:sym typeface="Work Sans Light"/>
              </a:rPr>
              <a:t>Tecnologías:</a:t>
            </a:r>
            <a:endParaRPr b="1" dirty="0">
              <a:solidFill>
                <a:schemeClr val="dk1"/>
              </a:solidFill>
              <a:latin typeface="Work Sans Light"/>
            </a:endParaRPr>
          </a:p>
          <a:p>
            <a:pPr lvl="0"/>
            <a:r>
              <a:rPr lang="es-ES" dirty="0">
                <a:solidFill>
                  <a:schemeClr val="dk1"/>
                </a:solidFill>
                <a:latin typeface="Work Sans Light"/>
              </a:rPr>
              <a:t>El proyecto se desarrollará bajo una arquitectura de software por capas, siguiendo patrones de diseño para la interfaz de usuario. El Back-</a:t>
            </a:r>
            <a:r>
              <a:rPr lang="es-ES" dirty="0" err="1">
                <a:solidFill>
                  <a:schemeClr val="dk1"/>
                </a:solidFill>
                <a:latin typeface="Work Sans Light"/>
              </a:rPr>
              <a:t>End</a:t>
            </a:r>
            <a:r>
              <a:rPr lang="es-ES" dirty="0">
                <a:solidFill>
                  <a:schemeClr val="dk1"/>
                </a:solidFill>
                <a:latin typeface="Work Sans Light"/>
              </a:rPr>
              <a:t> se implementará utilizando </a:t>
            </a:r>
            <a:r>
              <a:rPr lang="es-ES" b="1" dirty="0">
                <a:solidFill>
                  <a:schemeClr val="dk1"/>
                </a:solidFill>
                <a:latin typeface="Work Sans Light"/>
              </a:rPr>
              <a:t>PHP </a:t>
            </a:r>
            <a:r>
              <a:rPr lang="es-CO" b="1" dirty="0">
                <a:solidFill>
                  <a:schemeClr val="dk1"/>
                </a:solidFill>
                <a:latin typeface="Work Sans Light"/>
              </a:rPr>
              <a:t>8.2.12</a:t>
            </a:r>
            <a:r>
              <a:rPr lang="es-ES" b="1" dirty="0">
                <a:solidFill>
                  <a:schemeClr val="dk1"/>
                </a:solidFill>
                <a:latin typeface="Work Sans Light"/>
              </a:rPr>
              <a:t> </a:t>
            </a:r>
            <a:r>
              <a:rPr lang="es-ES" dirty="0">
                <a:solidFill>
                  <a:schemeClr val="dk1"/>
                </a:solidFill>
                <a:latin typeface="Work Sans Light"/>
              </a:rPr>
              <a:t>con el framework </a:t>
            </a:r>
            <a:r>
              <a:rPr lang="es-ES" b="1" dirty="0">
                <a:solidFill>
                  <a:schemeClr val="dk1"/>
                </a:solidFill>
                <a:latin typeface="Work Sans Light"/>
              </a:rPr>
              <a:t>Laravel </a:t>
            </a:r>
            <a:r>
              <a:rPr lang="es-CO" b="1" dirty="0">
                <a:solidFill>
                  <a:schemeClr val="dk1"/>
                </a:solidFill>
                <a:latin typeface="Work Sans Light"/>
              </a:rPr>
              <a:t>11.45.1</a:t>
            </a:r>
            <a:r>
              <a:rPr lang="es-ES" b="1" dirty="0">
                <a:solidFill>
                  <a:schemeClr val="dk1"/>
                </a:solidFill>
                <a:latin typeface="Work Sans Light"/>
              </a:rPr>
              <a:t>  </a:t>
            </a:r>
            <a:r>
              <a:rPr lang="es-ES" dirty="0">
                <a:solidFill>
                  <a:schemeClr val="dk1"/>
                </a:solidFill>
                <a:latin typeface="Work Sans Light"/>
              </a:rPr>
              <a:t>y una base de datos relacional como </a:t>
            </a:r>
            <a:r>
              <a:rPr lang="es-ES" b="1" dirty="0">
                <a:solidFill>
                  <a:schemeClr val="dk1"/>
                </a:solidFill>
                <a:latin typeface="Work Sans Light"/>
              </a:rPr>
              <a:t>MySQL 8.4 LTS  </a:t>
            </a:r>
            <a:r>
              <a:rPr lang="es-ES" dirty="0">
                <a:solidFill>
                  <a:schemeClr val="dk1"/>
                </a:solidFill>
                <a:latin typeface="Work Sans Light"/>
              </a:rPr>
              <a:t>(Modelo-Vista-Controlador). Para el Front-</a:t>
            </a:r>
            <a:r>
              <a:rPr lang="es-ES" dirty="0" err="1">
                <a:solidFill>
                  <a:schemeClr val="dk1"/>
                </a:solidFill>
                <a:latin typeface="Work Sans Light"/>
              </a:rPr>
              <a:t>End</a:t>
            </a:r>
            <a:r>
              <a:rPr lang="es-ES" dirty="0">
                <a:solidFill>
                  <a:schemeClr val="dk1"/>
                </a:solidFill>
                <a:latin typeface="Work Sans Light"/>
              </a:rPr>
              <a:t>, se utilizará </a:t>
            </a:r>
            <a:r>
              <a:rPr lang="es-ES" b="1" dirty="0">
                <a:solidFill>
                  <a:schemeClr val="dk1"/>
                </a:solidFill>
                <a:latin typeface="Work Sans Light"/>
              </a:rPr>
              <a:t>Vue.js v3.5.21</a:t>
            </a:r>
            <a:r>
              <a:rPr lang="es-ES" dirty="0">
                <a:solidFill>
                  <a:schemeClr val="dk1"/>
                </a:solidFill>
                <a:latin typeface="Work Sans Light"/>
              </a:rPr>
              <a:t>, empleando librerías como </a:t>
            </a:r>
            <a:r>
              <a:rPr lang="es-ES" b="1" dirty="0">
                <a:solidFill>
                  <a:schemeClr val="dk1"/>
                </a:solidFill>
                <a:latin typeface="Work Sans Light"/>
              </a:rPr>
              <a:t>Axios</a:t>
            </a:r>
            <a:r>
              <a:rPr lang="es-ES" dirty="0">
                <a:solidFill>
                  <a:schemeClr val="dk1"/>
                </a:solidFill>
                <a:latin typeface="Work Sans Light"/>
              </a:rPr>
              <a:t> para la comunicación con el Back-</a:t>
            </a:r>
            <a:r>
              <a:rPr lang="es-ES" dirty="0" err="1">
                <a:solidFill>
                  <a:schemeClr val="dk1"/>
                </a:solidFill>
                <a:latin typeface="Work Sans Light"/>
              </a:rPr>
              <a:t>End</a:t>
            </a:r>
            <a:r>
              <a:rPr lang="es-ES" dirty="0">
                <a:solidFill>
                  <a:schemeClr val="dk1"/>
                </a:solidFill>
                <a:latin typeface="Work Sans Light"/>
              </a:rPr>
              <a:t> y alguna librería de componentes UI como Material-UI o Bootstrap para una interfaz responsiva y moderna. Se considerará el uso de Docker para la contenerización y despliegue</a:t>
            </a:r>
            <a:endParaRPr dirty="0">
              <a:solidFill>
                <a:schemeClr val="dk1"/>
              </a:solidFill>
              <a:latin typeface="Work Sans Light"/>
            </a:endParaRPr>
          </a:p>
        </p:txBody>
      </p:sp>
      <p:pic>
        <p:nvPicPr>
          <p:cNvPr id="170" name="Google Shape;170;p14">
            <a:extLst>
              <a:ext uri="{FF2B5EF4-FFF2-40B4-BE49-F238E27FC236}">
                <a16:creationId xmlns:a16="http://schemas.microsoft.com/office/drawing/2014/main" id="{EC4C89A6-7E14-79A8-29CB-6BD928147139}"/>
              </a:ext>
            </a:extLst>
          </p:cNvPr>
          <p:cNvPicPr preferRelativeResize="0"/>
          <p:nvPr/>
        </p:nvPicPr>
        <p:blipFill>
          <a:blip r:embed="rId3">
            <a:alphaModFix/>
          </a:blip>
          <a:stretch>
            <a:fillRect/>
          </a:stretch>
        </p:blipFill>
        <p:spPr>
          <a:xfrm>
            <a:off x="9839348" y="197651"/>
            <a:ext cx="1124375" cy="869875"/>
          </a:xfrm>
          <a:prstGeom prst="rect">
            <a:avLst/>
          </a:prstGeom>
          <a:noFill/>
          <a:ln>
            <a:noFill/>
          </a:ln>
        </p:spPr>
      </p:pic>
      <p:sp>
        <p:nvSpPr>
          <p:cNvPr id="3" name="CuadroTexto 2">
            <a:extLst>
              <a:ext uri="{FF2B5EF4-FFF2-40B4-BE49-F238E27FC236}">
                <a16:creationId xmlns:a16="http://schemas.microsoft.com/office/drawing/2014/main" id="{76954722-62FC-1B96-88E1-68A3A7EF0100}"/>
              </a:ext>
            </a:extLst>
          </p:cNvPr>
          <p:cNvSpPr txBox="1"/>
          <p:nvPr/>
        </p:nvSpPr>
        <p:spPr>
          <a:xfrm>
            <a:off x="456236" y="1134321"/>
            <a:ext cx="3423212" cy="3970318"/>
          </a:xfrm>
          <a:prstGeom prst="rect">
            <a:avLst/>
          </a:prstGeom>
          <a:noFill/>
        </p:spPr>
        <p:txBody>
          <a:bodyPr wrap="square">
            <a:spAutoFit/>
          </a:bodyPr>
          <a:lstStyle/>
          <a:p>
            <a:pPr>
              <a:buNone/>
            </a:pPr>
            <a:r>
              <a:rPr lang="es-ES" b="1" dirty="0">
                <a:solidFill>
                  <a:schemeClr val="dk1"/>
                </a:solidFill>
                <a:latin typeface="Work Sans Light"/>
              </a:rPr>
              <a:t>Módulo de Mantenimiento</a:t>
            </a:r>
          </a:p>
          <a:p>
            <a:pPr marL="285750" indent="-285750">
              <a:buFont typeface="Arial" panose="020B0604020202020204" pitchFamily="34" charset="0"/>
              <a:buChar char="•"/>
            </a:pPr>
            <a:r>
              <a:rPr lang="es-ES" dirty="0">
                <a:solidFill>
                  <a:schemeClr val="dk1"/>
                </a:solidFill>
                <a:latin typeface="Work Sans Light"/>
              </a:rPr>
              <a:t>Registrar solicitud de mantenimiento</a:t>
            </a:r>
          </a:p>
          <a:p>
            <a:pPr marL="285750" indent="-285750">
              <a:buFont typeface="Arial" panose="020B0604020202020204" pitchFamily="34" charset="0"/>
              <a:buChar char="•"/>
            </a:pPr>
            <a:r>
              <a:rPr lang="es-ES" dirty="0">
                <a:solidFill>
                  <a:schemeClr val="dk1"/>
                </a:solidFill>
                <a:latin typeface="Work Sans Light"/>
              </a:rPr>
              <a:t>Consultar todas las solicitudes de mantenimiento</a:t>
            </a:r>
          </a:p>
          <a:p>
            <a:pPr marL="285750" indent="-285750">
              <a:buFont typeface="Arial" panose="020B0604020202020204" pitchFamily="34" charset="0"/>
              <a:buChar char="•"/>
            </a:pPr>
            <a:r>
              <a:rPr lang="es-ES" dirty="0">
                <a:solidFill>
                  <a:schemeClr val="dk1"/>
                </a:solidFill>
                <a:latin typeface="Work Sans Light"/>
              </a:rPr>
              <a:t>Consultar solicitud de mantenimiento</a:t>
            </a:r>
          </a:p>
          <a:p>
            <a:pPr marL="285750" indent="-285750">
              <a:buFont typeface="Arial" panose="020B0604020202020204" pitchFamily="34" charset="0"/>
              <a:buChar char="•"/>
            </a:pPr>
            <a:r>
              <a:rPr lang="es-ES" dirty="0">
                <a:solidFill>
                  <a:schemeClr val="dk1"/>
                </a:solidFill>
                <a:latin typeface="Work Sans Light"/>
              </a:rPr>
              <a:t>Actualizar solicitud de mantenimiento</a:t>
            </a:r>
          </a:p>
          <a:p>
            <a:pPr marL="285750" indent="-285750">
              <a:buFont typeface="Arial" panose="020B0604020202020204" pitchFamily="34" charset="0"/>
              <a:buChar char="•"/>
            </a:pPr>
            <a:r>
              <a:rPr lang="es-ES" dirty="0">
                <a:solidFill>
                  <a:schemeClr val="dk1"/>
                </a:solidFill>
                <a:latin typeface="Work Sans Light"/>
              </a:rPr>
              <a:t>Cancelar solicitud de mantenimiento (cambiar de estado)</a:t>
            </a:r>
          </a:p>
          <a:p>
            <a:pPr marL="285750" indent="-285750">
              <a:buFont typeface="Arial" panose="020B0604020202020204" pitchFamily="34" charset="0"/>
              <a:buChar char="•"/>
            </a:pPr>
            <a:r>
              <a:rPr lang="es-ES" dirty="0">
                <a:solidFill>
                  <a:schemeClr val="dk1"/>
                </a:solidFill>
                <a:latin typeface="Work Sans Light"/>
              </a:rPr>
              <a:t>Registrar historial de mantenimiento</a:t>
            </a:r>
          </a:p>
          <a:p>
            <a:pPr marL="285750" indent="-285750">
              <a:buFont typeface="Arial" panose="020B0604020202020204" pitchFamily="34" charset="0"/>
              <a:buChar char="•"/>
            </a:pPr>
            <a:r>
              <a:rPr lang="es-ES" dirty="0">
                <a:solidFill>
                  <a:schemeClr val="dk1"/>
                </a:solidFill>
                <a:latin typeface="Work Sans Light"/>
              </a:rPr>
              <a:t>Consultar historial de mantenimiento por activo</a:t>
            </a:r>
          </a:p>
          <a:p>
            <a:pPr marL="285750" indent="-285750">
              <a:buFont typeface="Arial" panose="020B0604020202020204" pitchFamily="34" charset="0"/>
              <a:buChar char="•"/>
            </a:pPr>
            <a:r>
              <a:rPr lang="es-ES" dirty="0">
                <a:solidFill>
                  <a:schemeClr val="dk1"/>
                </a:solidFill>
                <a:latin typeface="Work Sans Light"/>
              </a:rPr>
              <a:t>Actualizar historial de mantenimiento</a:t>
            </a:r>
          </a:p>
        </p:txBody>
      </p:sp>
      <p:sp>
        <p:nvSpPr>
          <p:cNvPr id="5" name="CuadroTexto 4">
            <a:extLst>
              <a:ext uri="{FF2B5EF4-FFF2-40B4-BE49-F238E27FC236}">
                <a16:creationId xmlns:a16="http://schemas.microsoft.com/office/drawing/2014/main" id="{C65AB579-AA93-9EEF-E9B4-2972CC3C2A39}"/>
              </a:ext>
            </a:extLst>
          </p:cNvPr>
          <p:cNvSpPr txBox="1"/>
          <p:nvPr/>
        </p:nvSpPr>
        <p:spPr>
          <a:xfrm>
            <a:off x="3879448" y="1134321"/>
            <a:ext cx="3423211" cy="2677656"/>
          </a:xfrm>
          <a:prstGeom prst="rect">
            <a:avLst/>
          </a:prstGeom>
          <a:noFill/>
        </p:spPr>
        <p:txBody>
          <a:bodyPr wrap="square">
            <a:spAutoFit/>
          </a:bodyPr>
          <a:lstStyle/>
          <a:p>
            <a:pPr>
              <a:buNone/>
            </a:pPr>
            <a:r>
              <a:rPr lang="es-ES" b="1" dirty="0">
                <a:solidFill>
                  <a:schemeClr val="dk1"/>
                </a:solidFill>
                <a:latin typeface="Work Sans Light"/>
              </a:rPr>
              <a:t>Módulo de Alertas</a:t>
            </a:r>
          </a:p>
          <a:p>
            <a:pPr marL="285750" indent="-285750">
              <a:buFont typeface="Arial" panose="020B0604020202020204" pitchFamily="34" charset="0"/>
              <a:buChar char="•"/>
            </a:pPr>
            <a:r>
              <a:rPr lang="es-ES" dirty="0">
                <a:solidFill>
                  <a:schemeClr val="dk1"/>
                </a:solidFill>
                <a:latin typeface="Work Sans Light"/>
              </a:rPr>
              <a:t>Configurar alertas por activo (ej. vencimiento de garantía, próxima revisión, devolución de alquiler)</a:t>
            </a:r>
          </a:p>
          <a:p>
            <a:pPr marL="285750" indent="-285750">
              <a:buFont typeface="Arial" panose="020B0604020202020204" pitchFamily="34" charset="0"/>
              <a:buChar char="•"/>
            </a:pPr>
            <a:r>
              <a:rPr lang="es-ES" dirty="0">
                <a:solidFill>
                  <a:schemeClr val="dk1"/>
                </a:solidFill>
                <a:latin typeface="Work Sans Light"/>
              </a:rPr>
              <a:t>Consultar todas las alertas configuradas</a:t>
            </a:r>
          </a:p>
          <a:p>
            <a:pPr marL="285750" indent="-285750">
              <a:buFont typeface="Arial" panose="020B0604020202020204" pitchFamily="34" charset="0"/>
              <a:buChar char="•"/>
            </a:pPr>
            <a:r>
              <a:rPr lang="es-ES" dirty="0">
                <a:solidFill>
                  <a:schemeClr val="dk1"/>
                </a:solidFill>
                <a:latin typeface="Work Sans Light"/>
              </a:rPr>
              <a:t>Consultar alerta</a:t>
            </a:r>
          </a:p>
          <a:p>
            <a:pPr marL="285750" indent="-285750">
              <a:buFont typeface="Arial" panose="020B0604020202020204" pitchFamily="34" charset="0"/>
              <a:buChar char="•"/>
            </a:pPr>
            <a:r>
              <a:rPr lang="es-ES" dirty="0">
                <a:solidFill>
                  <a:schemeClr val="dk1"/>
                </a:solidFill>
                <a:latin typeface="Work Sans Light"/>
              </a:rPr>
              <a:t>Actualizar alerta</a:t>
            </a:r>
          </a:p>
          <a:p>
            <a:pPr marL="285750" indent="-285750">
              <a:buFont typeface="Arial" panose="020B0604020202020204" pitchFamily="34" charset="0"/>
              <a:buChar char="•"/>
            </a:pPr>
            <a:r>
              <a:rPr lang="es-ES" dirty="0">
                <a:solidFill>
                  <a:schemeClr val="dk1"/>
                </a:solidFill>
                <a:latin typeface="Work Sans Light"/>
              </a:rPr>
              <a:t>Eliminar alerta (cambiar de estado)</a:t>
            </a:r>
          </a:p>
          <a:p>
            <a:pPr marL="285750" indent="-285750">
              <a:buFont typeface="Arial" panose="020B0604020202020204" pitchFamily="34" charset="0"/>
              <a:buChar char="•"/>
            </a:pPr>
            <a:r>
              <a:rPr lang="es-ES" dirty="0">
                <a:solidFill>
                  <a:schemeClr val="dk1"/>
                </a:solidFill>
                <a:latin typeface="Work Sans Light"/>
              </a:rPr>
              <a:t>Generar notificación de alerta</a:t>
            </a:r>
          </a:p>
          <a:p>
            <a:pPr marL="285750" indent="-285750">
              <a:buFont typeface="Arial" panose="020B0604020202020204" pitchFamily="34" charset="0"/>
              <a:buChar char="•"/>
            </a:pPr>
            <a:r>
              <a:rPr lang="es-ES" dirty="0">
                <a:solidFill>
                  <a:schemeClr val="dk1"/>
                </a:solidFill>
                <a:latin typeface="Work Sans Light"/>
              </a:rPr>
              <a:t>Consultar historial de notificaciones</a:t>
            </a:r>
          </a:p>
        </p:txBody>
      </p:sp>
      <p:sp>
        <p:nvSpPr>
          <p:cNvPr id="6" name="CuadroTexto 5">
            <a:extLst>
              <a:ext uri="{FF2B5EF4-FFF2-40B4-BE49-F238E27FC236}">
                <a16:creationId xmlns:a16="http://schemas.microsoft.com/office/drawing/2014/main" id="{D6F7EE34-8346-245E-CAC5-59F8C4357E73}"/>
              </a:ext>
            </a:extLst>
          </p:cNvPr>
          <p:cNvSpPr txBox="1"/>
          <p:nvPr/>
        </p:nvSpPr>
        <p:spPr>
          <a:xfrm>
            <a:off x="7741057" y="1134321"/>
            <a:ext cx="3423211" cy="1815882"/>
          </a:xfrm>
          <a:prstGeom prst="rect">
            <a:avLst/>
          </a:prstGeom>
          <a:noFill/>
        </p:spPr>
        <p:txBody>
          <a:bodyPr wrap="square">
            <a:spAutoFit/>
          </a:bodyPr>
          <a:lstStyle/>
          <a:p>
            <a:pPr>
              <a:buNone/>
            </a:pPr>
            <a:r>
              <a:rPr lang="es-CO" b="1" dirty="0">
                <a:solidFill>
                  <a:schemeClr val="dk1"/>
                </a:solidFill>
                <a:latin typeface="Work Sans Light"/>
              </a:rPr>
              <a:t>Módulo de Reportes</a:t>
            </a:r>
          </a:p>
          <a:p>
            <a:pPr marL="285750" indent="-285750">
              <a:buFont typeface="Arial" panose="020B0604020202020204" pitchFamily="34" charset="0"/>
              <a:buChar char="•"/>
            </a:pPr>
            <a:r>
              <a:rPr lang="es-CO" dirty="0">
                <a:solidFill>
                  <a:schemeClr val="dk1"/>
                </a:solidFill>
                <a:latin typeface="Work Sans Light"/>
              </a:rPr>
              <a:t>Generar reporte de activos tecnológicos</a:t>
            </a:r>
          </a:p>
          <a:p>
            <a:pPr marL="285750" indent="-285750">
              <a:buFont typeface="Arial" panose="020B0604020202020204" pitchFamily="34" charset="0"/>
              <a:buChar char="•"/>
            </a:pPr>
            <a:r>
              <a:rPr lang="es-CO" dirty="0">
                <a:solidFill>
                  <a:schemeClr val="dk1"/>
                </a:solidFill>
                <a:latin typeface="Work Sans Light"/>
              </a:rPr>
              <a:t>Generar reporte de alquileres</a:t>
            </a:r>
          </a:p>
          <a:p>
            <a:pPr marL="285750" indent="-285750">
              <a:buFont typeface="Arial" panose="020B0604020202020204" pitchFamily="34" charset="0"/>
              <a:buChar char="•"/>
            </a:pPr>
            <a:r>
              <a:rPr lang="es-CO" dirty="0">
                <a:solidFill>
                  <a:schemeClr val="dk1"/>
                </a:solidFill>
                <a:latin typeface="Work Sans Light"/>
              </a:rPr>
              <a:t>Generar reporte de mantenimientos</a:t>
            </a:r>
          </a:p>
          <a:p>
            <a:pPr marL="285750" indent="-285750">
              <a:buFont typeface="Arial" panose="020B0604020202020204" pitchFamily="34" charset="0"/>
              <a:buChar char="•"/>
            </a:pPr>
            <a:r>
              <a:rPr lang="es-CO" dirty="0">
                <a:solidFill>
                  <a:schemeClr val="dk1"/>
                </a:solidFill>
                <a:latin typeface="Work Sans Light"/>
              </a:rPr>
              <a:t>Generar reporte de usuarios</a:t>
            </a:r>
          </a:p>
          <a:p>
            <a:pPr marL="285750" indent="-285750">
              <a:buFont typeface="Arial" panose="020B0604020202020204" pitchFamily="34" charset="0"/>
              <a:buChar char="•"/>
            </a:pPr>
            <a:r>
              <a:rPr lang="es-CO" dirty="0">
                <a:solidFill>
                  <a:schemeClr val="dk1"/>
                </a:solidFill>
                <a:latin typeface="Work Sans Light"/>
              </a:rPr>
              <a:t>Exportar reportes (PDF, Excel, CSV)</a:t>
            </a:r>
          </a:p>
        </p:txBody>
      </p:sp>
    </p:spTree>
    <p:extLst>
      <p:ext uri="{BB962C8B-B14F-4D97-AF65-F5344CB8AC3E}">
        <p14:creationId xmlns:p14="http://schemas.microsoft.com/office/powerpoint/2010/main" val="252009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3"/>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Alcance</a:t>
            </a:r>
            <a:endParaRPr/>
          </a:p>
        </p:txBody>
      </p:sp>
      <p:sp>
        <p:nvSpPr>
          <p:cNvPr id="162" name="Google Shape;162;p13"/>
          <p:cNvSpPr txBox="1"/>
          <p:nvPr/>
        </p:nvSpPr>
        <p:spPr>
          <a:xfrm>
            <a:off x="372353" y="1240138"/>
            <a:ext cx="11447400" cy="471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dirty="0">
                <a:solidFill>
                  <a:schemeClr val="dk1"/>
                </a:solidFill>
                <a:latin typeface="Work Sans Light"/>
                <a:ea typeface="Work Sans Light"/>
                <a:cs typeface="Work Sans Light"/>
                <a:sym typeface="Work Sans Light"/>
              </a:rPr>
              <a:t>Qué NO hace el Sistema "AXXION SYSTEM":</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AXXION SYSTEM no procesa pagos de clientes, no generará facturas fiscales electrónicas, ni llevará la contabilidad general de Teleperformance (libros mayores, balances, estados de resultados). Aunque puede registrar los términos económicos de un alquiler (ej. tarifa diaria) para generar proformas o datos para facturación, el sistema contable principal de la empresa seguirá siendo una entidad separada. No calculará impuestos complejos ni gestionará cuentas por cobrar o pagar.</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El sistema no se encargará de procesos como la contratación de personal, el cálculo y pago de nóminas, la gestión de vacaciones, evaluaciones de desempeño, o cualquier otra función típica de un software de RRHH. Los usuarios del sistema (Administrador, Supervisor, etc.) se gestionan solo en términos de su acceso y rol dentro de "AXXION SYSTEM", no como empleados en el sentido amplio.</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Aunque gestiona la disponibilidad de equipos, "AXXION SYSTEM" no es una herramienta de diseño CAD para crear planos de montaje de escenarios, ni calculará cargas eléctricas, ni optimizará la disposición acústica o lumínica de un evento. No reemplazará software especializado que los técnicos de producción podrían usar para la planificación técnica detallada de un evento.</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Si bien el sistema registrará datos de clientes asociados a alquileres y permitirá a los Asesores Comerciales gestionar pedidos, no ofrecerá funcionalidades avanzadas de un CRM dedicado, como la gestión de campañas de marketing, seguimiento de leads detallado, automatización de marketing por correo electrónico, o análisis complejos del comportamiento del cliente más allá de su historial de alquileres.</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Aunque registra la entrada de nuevos activos (que podrían provenir de una compra), no gestionará el proceso de compra en sí (solicitud de cotizaciones a múltiples proveedores, órdenes de compra formales, seguimiento de envíos de proveedores, gestión de presupuestos de compra). Su función es registrar el activo una vez que este llega físicamente.</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No está diseñado para ser una herramienta de gestión de proyectos (tipo Jira, Asana, MS Project) para coordinar las tareas de los técnicos que instalan equipos en un evento, ni para gestionar los proyectos internos de desarrollo de la propia Teleperformance.</a:t>
            </a:r>
            <a:endParaRPr dirty="0"/>
          </a:p>
        </p:txBody>
      </p:sp>
      <p:pic>
        <p:nvPicPr>
          <p:cNvPr id="163" name="Google Shape;163;p13"/>
          <p:cNvPicPr preferRelativeResize="0"/>
          <p:nvPr/>
        </p:nvPicPr>
        <p:blipFill rotWithShape="1">
          <a:blip r:embed="rId3">
            <a:alphaModFix/>
          </a:blip>
          <a:srcRect/>
          <a:stretch/>
        </p:blipFill>
        <p:spPr>
          <a:xfrm>
            <a:off x="9378191" y="155084"/>
            <a:ext cx="1246739" cy="12617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a:extLst>
            <a:ext uri="{FF2B5EF4-FFF2-40B4-BE49-F238E27FC236}">
              <a16:creationId xmlns:a16="http://schemas.microsoft.com/office/drawing/2014/main" id="{9B2D76DF-02C4-0688-C368-33A82BDC697A}"/>
            </a:ext>
          </a:extLst>
        </p:cNvPr>
        <p:cNvGrpSpPr/>
        <p:nvPr/>
      </p:nvGrpSpPr>
      <p:grpSpPr>
        <a:xfrm>
          <a:off x="0" y="0"/>
          <a:ext cx="0" cy="0"/>
          <a:chOff x="0" y="0"/>
          <a:chExt cx="0" cy="0"/>
        </a:xfrm>
      </p:grpSpPr>
      <p:sp>
        <p:nvSpPr>
          <p:cNvPr id="161" name="Google Shape;161;p13">
            <a:extLst>
              <a:ext uri="{FF2B5EF4-FFF2-40B4-BE49-F238E27FC236}">
                <a16:creationId xmlns:a16="http://schemas.microsoft.com/office/drawing/2014/main" id="{67DA6214-E157-BFDE-56C8-6E169C1E345B}"/>
              </a:ext>
            </a:extLst>
          </p:cNvPr>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dirty="0">
                <a:solidFill>
                  <a:srgbClr val="0C0C0C"/>
                </a:solidFill>
                <a:latin typeface="Work Sans Medium"/>
                <a:ea typeface="Work Sans Medium"/>
                <a:cs typeface="Work Sans Medium"/>
                <a:sym typeface="Work Sans Medium"/>
              </a:rPr>
              <a:t>Delimitación</a:t>
            </a:r>
            <a:endParaRPr dirty="0"/>
          </a:p>
        </p:txBody>
      </p:sp>
      <p:pic>
        <p:nvPicPr>
          <p:cNvPr id="163" name="Google Shape;163;p13">
            <a:extLst>
              <a:ext uri="{FF2B5EF4-FFF2-40B4-BE49-F238E27FC236}">
                <a16:creationId xmlns:a16="http://schemas.microsoft.com/office/drawing/2014/main" id="{5695C8E2-F9D2-2036-D518-2B492762DA8D}"/>
              </a:ext>
            </a:extLst>
          </p:cNvPr>
          <p:cNvPicPr preferRelativeResize="0"/>
          <p:nvPr/>
        </p:nvPicPr>
        <p:blipFill rotWithShape="1">
          <a:blip r:embed="rId3">
            <a:alphaModFix/>
          </a:blip>
          <a:srcRect/>
          <a:stretch/>
        </p:blipFill>
        <p:spPr>
          <a:xfrm>
            <a:off x="9378191" y="155084"/>
            <a:ext cx="1246739" cy="1261760"/>
          </a:xfrm>
          <a:prstGeom prst="rect">
            <a:avLst/>
          </a:prstGeom>
          <a:noFill/>
          <a:ln>
            <a:noFill/>
          </a:ln>
        </p:spPr>
      </p:pic>
      <p:pic>
        <p:nvPicPr>
          <p:cNvPr id="3" name="Imagen 2">
            <a:extLst>
              <a:ext uri="{FF2B5EF4-FFF2-40B4-BE49-F238E27FC236}">
                <a16:creationId xmlns:a16="http://schemas.microsoft.com/office/drawing/2014/main" id="{05C86059-64CF-5882-3429-1FD530BAB3EA}"/>
              </a:ext>
            </a:extLst>
          </p:cNvPr>
          <p:cNvPicPr>
            <a:picLocks noChangeAspect="1"/>
          </p:cNvPicPr>
          <p:nvPr/>
        </p:nvPicPr>
        <p:blipFill>
          <a:blip r:embed="rId4"/>
          <a:stretch>
            <a:fillRect/>
          </a:stretch>
        </p:blipFill>
        <p:spPr>
          <a:xfrm>
            <a:off x="-39064" y="1346816"/>
            <a:ext cx="12231064" cy="5390591"/>
          </a:xfrm>
          <a:prstGeom prst="rect">
            <a:avLst/>
          </a:prstGeom>
        </p:spPr>
      </p:pic>
    </p:spTree>
    <p:extLst>
      <p:ext uri="{BB962C8B-B14F-4D97-AF65-F5344CB8AC3E}">
        <p14:creationId xmlns:p14="http://schemas.microsoft.com/office/powerpoint/2010/main" val="1750790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18"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
          <p:cNvSpPr txBox="1"/>
          <p:nvPr/>
        </p:nvSpPr>
        <p:spPr>
          <a:xfrm>
            <a:off x="445254" y="1770756"/>
            <a:ext cx="11301491"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3600">
                <a:solidFill>
                  <a:schemeClr val="lt1"/>
                </a:solidFill>
                <a:latin typeface="Work Sans Light"/>
                <a:ea typeface="Work Sans Light"/>
                <a:cs typeface="Work Sans Light"/>
                <a:sym typeface="Work Sans Light"/>
              </a:rPr>
              <a:t>SISTEMA DE GESTIÓN Y CONTROL DE INVENTARIO </a:t>
            </a:r>
            <a:endParaRPr/>
          </a:p>
          <a:p>
            <a:pPr marL="0" marR="0" lvl="0" indent="0" algn="ctr" rtl="0">
              <a:spcBef>
                <a:spcPts val="0"/>
              </a:spcBef>
              <a:spcAft>
                <a:spcPts val="0"/>
              </a:spcAft>
              <a:buNone/>
            </a:pPr>
            <a:r>
              <a:rPr lang="es-ES" sz="3600">
                <a:solidFill>
                  <a:schemeClr val="lt1"/>
                </a:solidFill>
                <a:latin typeface="Work Sans Light"/>
                <a:ea typeface="Work Sans Light"/>
                <a:cs typeface="Work Sans Light"/>
                <a:sym typeface="Work Sans Light"/>
              </a:rPr>
              <a:t>AXXION SYSTEM</a:t>
            </a:r>
            <a:endParaRPr/>
          </a:p>
        </p:txBody>
      </p:sp>
      <p:cxnSp>
        <p:nvCxnSpPr>
          <p:cNvPr id="108" name="Google Shape;108;p2"/>
          <p:cNvCxnSpPr/>
          <p:nvPr/>
        </p:nvCxnSpPr>
        <p:spPr>
          <a:xfrm>
            <a:off x="5227899" y="3321934"/>
            <a:ext cx="1736203" cy="0"/>
          </a:xfrm>
          <a:prstGeom prst="straightConnector1">
            <a:avLst/>
          </a:prstGeom>
          <a:noFill/>
          <a:ln w="9525" cap="flat" cmpd="sng">
            <a:solidFill>
              <a:schemeClr val="lt1"/>
            </a:solidFill>
            <a:prstDash val="solid"/>
            <a:miter lim="800000"/>
            <a:headEnd type="none" w="sm" len="sm"/>
            <a:tailEnd type="none" w="sm" len="sm"/>
          </a:ln>
        </p:spPr>
      </p:cxnSp>
      <p:sp>
        <p:nvSpPr>
          <p:cNvPr id="109" name="Google Shape;109;p2"/>
          <p:cNvSpPr txBox="1"/>
          <p:nvPr/>
        </p:nvSpPr>
        <p:spPr>
          <a:xfrm>
            <a:off x="4168816" y="3463724"/>
            <a:ext cx="3854368"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a:solidFill>
                  <a:schemeClr val="lt1"/>
                </a:solidFill>
                <a:latin typeface="Work Sans Light"/>
                <a:ea typeface="Work Sans Light"/>
                <a:cs typeface="Work Sans Light"/>
                <a:sym typeface="Work Sans Light"/>
              </a:rPr>
              <a:t>Cristian Camilo Cifuentes Gaona</a:t>
            </a:r>
            <a:endParaRPr/>
          </a:p>
          <a:p>
            <a:pPr marL="0" marR="0" lvl="0" indent="0" algn="ctr" rtl="0">
              <a:spcBef>
                <a:spcPts val="0"/>
              </a:spcBef>
              <a:spcAft>
                <a:spcPts val="0"/>
              </a:spcAft>
              <a:buNone/>
            </a:pPr>
            <a:r>
              <a:rPr lang="es-ES" sz="1600">
                <a:solidFill>
                  <a:schemeClr val="lt1"/>
                </a:solidFill>
                <a:latin typeface="Work Sans Light"/>
                <a:ea typeface="Work Sans Light"/>
                <a:cs typeface="Work Sans Light"/>
                <a:sym typeface="Work Sans Light"/>
              </a:rPr>
              <a:t>Julián Andrés Vargas Aguilar</a:t>
            </a:r>
            <a:endParaRPr/>
          </a:p>
          <a:p>
            <a:pPr marL="0" marR="0" lvl="0" indent="0" algn="ctr" rtl="0">
              <a:spcBef>
                <a:spcPts val="0"/>
              </a:spcBef>
              <a:spcAft>
                <a:spcPts val="0"/>
              </a:spcAft>
              <a:buNone/>
            </a:pPr>
            <a:r>
              <a:rPr lang="es-ES" sz="1600">
                <a:solidFill>
                  <a:schemeClr val="lt1"/>
                </a:solidFill>
                <a:latin typeface="Work Sans Light"/>
                <a:ea typeface="Work Sans Light"/>
                <a:cs typeface="Work Sans Light"/>
                <a:sym typeface="Work Sans Light"/>
              </a:rPr>
              <a:t>Rudver Guependo Vanegas </a:t>
            </a:r>
            <a:endParaRPr/>
          </a:p>
        </p:txBody>
      </p:sp>
      <p:sp>
        <p:nvSpPr>
          <p:cNvPr id="110" name="Google Shape;110;p2"/>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Instructor Albeiro Ramos</a:t>
            </a:r>
            <a:endParaRPr/>
          </a:p>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Bogotá, 25 de marzo de 2023</a:t>
            </a:r>
            <a:endParaRPr sz="1600" b="1">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6" name="Google Shape;116;p3"/>
          <p:cNvSpPr/>
          <p:nvPr/>
        </p:nvSpPr>
        <p:spPr>
          <a:xfrm>
            <a:off x="1157468" y="2685327"/>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3"/>
          <p:cNvSpPr txBox="1"/>
          <p:nvPr/>
        </p:nvSpPr>
        <p:spPr>
          <a:xfrm>
            <a:off x="330520" y="-1"/>
            <a:ext cx="35148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ES" sz="3600">
                <a:solidFill>
                  <a:srgbClr val="38AA00"/>
                </a:solidFill>
                <a:latin typeface="Work Sans Light"/>
                <a:ea typeface="Work Sans Light"/>
                <a:cs typeface="Work Sans Light"/>
                <a:sym typeface="Work Sans Light"/>
              </a:rPr>
              <a:t>Introducción</a:t>
            </a:r>
            <a:endParaRPr/>
          </a:p>
        </p:txBody>
      </p:sp>
      <p:sp>
        <p:nvSpPr>
          <p:cNvPr id="118" name="Google Shape;118;p3"/>
          <p:cNvSpPr txBox="1"/>
          <p:nvPr/>
        </p:nvSpPr>
        <p:spPr>
          <a:xfrm>
            <a:off x="330525" y="445125"/>
            <a:ext cx="6260700" cy="7726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En el dinámico sector de producción de eventos y audiovisuales, la eficiencia operativa es un factor crítico de éxito. Nuestra propuesta se centra en la división "Soluciones Tecnológicas Avanzadas para Eventos y Producciones" de la empresa Teleperformance, una entidad líder en el alquiler de equipos audiovisuales y de producción de alta gama a nivel nacional. El producto que presentamos, denominado AXXION SYSTEM, es un Sistema de Información Web diseñado a medida para responder a las complejas necesidades de gestión de activos tecnológicos en este entorno exigente.</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"En esta presentación, expondremos el problema central que AXXION SYSTEM busca resolver: la ineficiencia generada por el seguimiento manual de inventario, la lentitud en los procesos de alquiler y la gestión inconsistente del mantenimiento. </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A continuación, definiremos los Objetivos del proyecto, tanto generales como específicos, que guían su desarrollo. Explicaremos la Justificación de la solución, destacando su aporte estratégico y operativo. </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Finalmente, delimitaremos el Alcance del sistema, aclarando sus funcionalidades clave y lo que queda fuera de su ámbito para ofrecer una visión clara y completa del proyecto."</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p:txBody>
      </p:sp>
      <p:pic>
        <p:nvPicPr>
          <p:cNvPr id="4100" name="Picture 4" descr="The Importance of Electronic Gadgets - XamTrade">
            <a:extLst>
              <a:ext uri="{FF2B5EF4-FFF2-40B4-BE49-F238E27FC236}">
                <a16:creationId xmlns:a16="http://schemas.microsoft.com/office/drawing/2014/main" id="{8DE9CF6A-935C-DC9B-DF41-A8E23EA42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1224" y="0"/>
            <a:ext cx="5600775"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6"/>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Problema</a:t>
            </a:r>
            <a:endParaRPr/>
          </a:p>
        </p:txBody>
      </p:sp>
      <p:sp>
        <p:nvSpPr>
          <p:cNvPr id="124" name="Google Shape;124;p6"/>
          <p:cNvSpPr txBox="1"/>
          <p:nvPr/>
        </p:nvSpPr>
        <p:spPr>
          <a:xfrm>
            <a:off x="151840" y="1213029"/>
            <a:ext cx="11447293" cy="4431942"/>
          </a:xfrm>
          <a:prstGeom prst="rect">
            <a:avLst/>
          </a:prstGeom>
          <a:noFill/>
          <a:ln>
            <a:noFill/>
          </a:ln>
        </p:spPr>
        <p:txBody>
          <a:bodyPr spcFirstLastPara="1" wrap="square" lIns="91425" tIns="45700" rIns="91425" bIns="45700" anchor="t" anchorCtr="0">
            <a:spAutoFit/>
          </a:bodyPr>
          <a:lstStyle/>
          <a:p>
            <a:pPr lvl="2">
              <a:lnSpc>
                <a:spcPct val="150000"/>
              </a:lnSpc>
            </a:pPr>
            <a:endParaRPr sz="1200" dirty="0">
              <a:solidFill>
                <a:schemeClr val="dk1"/>
              </a:solidFill>
              <a:latin typeface="Work Sans Light"/>
              <a:ea typeface="Work Sans Light"/>
              <a:cs typeface="Work Sans Light"/>
              <a:sym typeface="Work Sans Light"/>
            </a:endParaRPr>
          </a:p>
          <a:p>
            <a:pPr lvl="5" indent="457200" algn="just">
              <a:lnSpc>
                <a:spcPct val="200000"/>
              </a:lnSpc>
            </a:pPr>
            <a:r>
              <a:rPr lang="es-ES" sz="1200" dirty="0">
                <a:solidFill>
                  <a:schemeClr val="dk1"/>
                </a:solidFill>
                <a:latin typeface="Work Sans Light"/>
                <a:ea typeface="Work Sans Light"/>
                <a:cs typeface="Work Sans Light"/>
                <a:sym typeface="Work Sans Light"/>
              </a:rPr>
              <a:t>Actualmente, el seguimiento del inventario se realiza con hojas de cálculo compartidas y registros manuales, lo que ocasiona discrepancias frecuentes entre el stock físico y el registrado. La falta de visibilidad en tiempo real sobre la ubicación exacta y el estado de cada activo (por número de serie) dificulta la planificación, genera retrasos en la preparación de equipos y aumenta el riesgo de pérdidas o doble asignación. </a:t>
            </a:r>
            <a:endParaRPr dirty="0"/>
          </a:p>
          <a:p>
            <a:pPr lvl="2">
              <a:lnSpc>
                <a:spcPct val="200000"/>
              </a:lnSpc>
            </a:pPr>
            <a:endParaRPr sz="1200" dirty="0">
              <a:solidFill>
                <a:schemeClr val="dk1"/>
              </a:solidFill>
              <a:latin typeface="Work Sans Light"/>
              <a:ea typeface="Work Sans Light"/>
              <a:cs typeface="Work Sans Light"/>
              <a:sym typeface="Work Sans Light"/>
            </a:endParaRPr>
          </a:p>
          <a:p>
            <a:pPr lvl="5" indent="457200" algn="just">
              <a:lnSpc>
                <a:spcPct val="200000"/>
              </a:lnSpc>
            </a:pPr>
            <a:r>
              <a:rPr lang="es-ES" sz="1200" dirty="0">
                <a:solidFill>
                  <a:schemeClr val="dk1"/>
                </a:solidFill>
                <a:latin typeface="Work Sans Light"/>
                <a:sym typeface="Work Sans Light"/>
              </a:rPr>
              <a:t>La creación de cotizaciones y pedidos de alquiler es un proceso lento, ya que los Ejecutivos de Cuentas deben consultar múltiples fuentes (emails, hojas de cálculo, preguntar a almacén) para confirmar la disponibilidad de equipos específicos. Los procesos de check-out y check-in dependen de formularios en papel, lo que retrasa la actualización del estado de los equipos y la facturación.</a:t>
            </a:r>
            <a:endParaRPr sz="1200" dirty="0">
              <a:solidFill>
                <a:schemeClr val="dk1"/>
              </a:solidFill>
              <a:latin typeface="Work Sans Light"/>
            </a:endParaRPr>
          </a:p>
          <a:p>
            <a:pPr lvl="5" indent="457200" algn="just">
              <a:lnSpc>
                <a:spcPct val="200000"/>
              </a:lnSpc>
            </a:pPr>
            <a:endParaRPr sz="1200" dirty="0">
              <a:solidFill>
                <a:schemeClr val="dk1"/>
              </a:solidFill>
              <a:latin typeface="Work Sans Light"/>
              <a:sym typeface="Work Sans Light"/>
            </a:endParaRPr>
          </a:p>
          <a:p>
            <a:pPr lvl="5" indent="457200" algn="just">
              <a:lnSpc>
                <a:spcPct val="200000"/>
              </a:lnSpc>
            </a:pPr>
            <a:r>
              <a:rPr lang="es-ES" sz="1200" dirty="0">
                <a:solidFill>
                  <a:schemeClr val="dk1"/>
                </a:solidFill>
                <a:latin typeface="Work Sans Light"/>
                <a:sym typeface="Work Sans Light"/>
              </a:rPr>
              <a:t>La programación y seguimiento del mantenimiento preventivo es inconsistente, basándose en recordatorios manuales y la memoria del personal técnico. El registro de mantenimientos correctivos y el historial de reparaciones por activo es fragmentado, dificultando la identificación de equipos problemáticos o la planificación de reemplazos.</a:t>
            </a:r>
            <a:endParaRPr sz="1200" dirty="0">
              <a:solidFill>
                <a:schemeClr val="dk1"/>
              </a:solidFill>
              <a:latin typeface="Work Sans Light"/>
              <a:sym typeface="Work Sans Light"/>
            </a:endParaRPr>
          </a:p>
        </p:txBody>
      </p:sp>
      <p:pic>
        <p:nvPicPr>
          <p:cNvPr id="125" name="Google Shape;125;p6"/>
          <p:cNvPicPr preferRelativeResize="0"/>
          <p:nvPr/>
        </p:nvPicPr>
        <p:blipFill>
          <a:blip r:embed="rId4">
            <a:alphaModFix/>
          </a:blip>
          <a:stretch>
            <a:fillRect/>
          </a:stretch>
        </p:blipFill>
        <p:spPr>
          <a:xfrm>
            <a:off x="10057745" y="457730"/>
            <a:ext cx="874605" cy="6766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a:extLst>
            <a:ext uri="{FF2B5EF4-FFF2-40B4-BE49-F238E27FC236}">
              <a16:creationId xmlns:a16="http://schemas.microsoft.com/office/drawing/2014/main" id="{D0BE052A-8EF3-6AE1-5393-9CA7DD6E3DAE}"/>
            </a:ext>
          </a:extLst>
        </p:cNvPr>
        <p:cNvGrpSpPr/>
        <p:nvPr/>
      </p:nvGrpSpPr>
      <p:grpSpPr>
        <a:xfrm>
          <a:off x="0" y="0"/>
          <a:ext cx="0" cy="0"/>
          <a:chOff x="0" y="0"/>
          <a:chExt cx="0" cy="0"/>
        </a:xfrm>
      </p:grpSpPr>
      <p:sp>
        <p:nvSpPr>
          <p:cNvPr id="123" name="Google Shape;123;p6">
            <a:extLst>
              <a:ext uri="{FF2B5EF4-FFF2-40B4-BE49-F238E27FC236}">
                <a16:creationId xmlns:a16="http://schemas.microsoft.com/office/drawing/2014/main" id="{F2FCA65E-8FCA-5A5D-D087-2633C846AEBF}"/>
              </a:ext>
            </a:extLst>
          </p:cNvPr>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Problema</a:t>
            </a:r>
            <a:endParaRPr/>
          </a:p>
        </p:txBody>
      </p:sp>
      <p:sp>
        <p:nvSpPr>
          <p:cNvPr id="124" name="Google Shape;124;p6">
            <a:extLst>
              <a:ext uri="{FF2B5EF4-FFF2-40B4-BE49-F238E27FC236}">
                <a16:creationId xmlns:a16="http://schemas.microsoft.com/office/drawing/2014/main" id="{21AACBB1-3AE6-38FC-CCA7-05A128D1D41C}"/>
              </a:ext>
            </a:extLst>
          </p:cNvPr>
          <p:cNvSpPr txBox="1"/>
          <p:nvPr/>
        </p:nvSpPr>
        <p:spPr>
          <a:xfrm>
            <a:off x="189940" y="1375405"/>
            <a:ext cx="11447293" cy="3046948"/>
          </a:xfrm>
          <a:prstGeom prst="rect">
            <a:avLst/>
          </a:prstGeom>
          <a:noFill/>
          <a:ln>
            <a:noFill/>
          </a:ln>
        </p:spPr>
        <p:txBody>
          <a:bodyPr spcFirstLastPara="1" wrap="square" lIns="91425" tIns="45700" rIns="91425" bIns="45700" anchor="t" anchorCtr="0">
            <a:spAutoFit/>
          </a:bodyPr>
          <a:lstStyle/>
          <a:p>
            <a:pPr lvl="5" indent="457200" algn="just">
              <a:lnSpc>
                <a:spcPct val="200000"/>
              </a:lnSpc>
            </a:pPr>
            <a:r>
              <a:rPr lang="es-ES" sz="1200" dirty="0">
                <a:solidFill>
                  <a:schemeClr val="dk1"/>
                </a:solidFill>
                <a:latin typeface="Work Sans Light"/>
                <a:ea typeface="Work Sans Light"/>
                <a:cs typeface="Work Sans Light"/>
                <a:sym typeface="Work Sans Light"/>
              </a:rPr>
              <a:t>Teleperformance, con su división "Soluciones Tecnológicas Avanzadas para Eventos y Producciones" ubicada en Bogotá, se dedica al alquiler de equipos audiovisuales y de producción de alta gama. Su mercado abarca productoras de eventos, agencias de marketing y empresas de producción audiovisual a nivel nacional, ofreciendo tecnología de punta para proyectos de diversa envergadura.</a:t>
            </a:r>
            <a:endParaRPr dirty="0"/>
          </a:p>
          <a:p>
            <a:pPr lvl="2" indent="457200" algn="just">
              <a:lnSpc>
                <a:spcPct val="200000"/>
              </a:lnSpc>
            </a:pPr>
            <a:endParaRPr lang="es-CO" sz="1200" dirty="0">
              <a:solidFill>
                <a:schemeClr val="dk1"/>
              </a:solidFill>
              <a:latin typeface="Work Sans Light"/>
              <a:ea typeface="Work Sans Light"/>
              <a:cs typeface="Work Sans Light"/>
              <a:sym typeface="Work Sans Light"/>
            </a:endParaRPr>
          </a:p>
          <a:p>
            <a:pPr lvl="2" indent="457200" algn="just">
              <a:lnSpc>
                <a:spcPct val="200000"/>
              </a:lnSpc>
            </a:pPr>
            <a:r>
              <a:rPr lang="es-CO" sz="1200" dirty="0">
                <a:solidFill>
                  <a:schemeClr val="dk1"/>
                </a:solidFill>
                <a:latin typeface="Work Sans Light"/>
                <a:ea typeface="Work Sans Light"/>
                <a:cs typeface="Work Sans Light"/>
                <a:sym typeface="Work Sans Light"/>
              </a:rPr>
              <a:t>Para que la empresa cumpla con su funcionamiento, consideran procesos fundamentales como: El inventario de activos Tecnológicos, alquiler y mantenimiento de los mismo. Para la comprensión de los procesos planteados, se realizo una recolección de datos a través de encuestas, utilizando como instrumento los cuestionarios estructurados. Estas fueron aplicadas al personal de la empresa, como gerentes de operación, coordinadores de almacén, técnicos y ejecutivos de cuentas de alquiler</a:t>
            </a:r>
            <a:endParaRPr sz="1200" dirty="0">
              <a:solidFill>
                <a:schemeClr val="dk1"/>
              </a:solidFill>
              <a:latin typeface="Work Sans Light"/>
              <a:ea typeface="Work Sans Light"/>
              <a:cs typeface="Work Sans Light"/>
              <a:sym typeface="Work Sans Light"/>
            </a:endParaRPr>
          </a:p>
        </p:txBody>
      </p:sp>
      <p:pic>
        <p:nvPicPr>
          <p:cNvPr id="125" name="Google Shape;125;p6">
            <a:extLst>
              <a:ext uri="{FF2B5EF4-FFF2-40B4-BE49-F238E27FC236}">
                <a16:creationId xmlns:a16="http://schemas.microsoft.com/office/drawing/2014/main" id="{B4863E3D-B102-1C31-1329-A185CF9C93EA}"/>
              </a:ext>
            </a:extLst>
          </p:cNvPr>
          <p:cNvPicPr preferRelativeResize="0"/>
          <p:nvPr/>
        </p:nvPicPr>
        <p:blipFill>
          <a:blip r:embed="rId4">
            <a:alphaModFix/>
          </a:blip>
          <a:stretch>
            <a:fillRect/>
          </a:stretch>
        </p:blipFill>
        <p:spPr>
          <a:xfrm>
            <a:off x="10057745" y="457730"/>
            <a:ext cx="874605" cy="676601"/>
          </a:xfrm>
          <a:prstGeom prst="rect">
            <a:avLst/>
          </a:prstGeom>
          <a:noFill/>
          <a:ln>
            <a:noFill/>
          </a:ln>
        </p:spPr>
      </p:pic>
    </p:spTree>
    <p:extLst>
      <p:ext uri="{BB962C8B-B14F-4D97-AF65-F5344CB8AC3E}">
        <p14:creationId xmlns:p14="http://schemas.microsoft.com/office/powerpoint/2010/main" val="759193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p:nvPr/>
        </p:nvSpPr>
        <p:spPr>
          <a:xfrm>
            <a:off x="1314043" y="593940"/>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7"/>
          <p:cNvSpPr txBox="1"/>
          <p:nvPr/>
        </p:nvSpPr>
        <p:spPr>
          <a:xfrm>
            <a:off x="1039184" y="3109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ES" sz="3200">
                <a:solidFill>
                  <a:srgbClr val="38AA00"/>
                </a:solidFill>
                <a:latin typeface="Work Sans Light"/>
                <a:ea typeface="Work Sans Light"/>
                <a:cs typeface="Work Sans Light"/>
                <a:sym typeface="Work Sans Light"/>
              </a:rPr>
              <a:t>Objetivo General</a:t>
            </a:r>
            <a:endParaRPr/>
          </a:p>
        </p:txBody>
      </p:sp>
      <p:sp>
        <p:nvSpPr>
          <p:cNvPr id="132" name="Google Shape;132;p7"/>
          <p:cNvSpPr txBox="1"/>
          <p:nvPr/>
        </p:nvSpPr>
        <p:spPr>
          <a:xfrm>
            <a:off x="556218" y="1286827"/>
            <a:ext cx="5042916" cy="1200288"/>
          </a:xfrm>
          <a:prstGeom prst="rect">
            <a:avLst/>
          </a:prstGeom>
          <a:noFill/>
          <a:ln>
            <a:noFill/>
          </a:ln>
        </p:spPr>
        <p:txBody>
          <a:bodyPr spcFirstLastPara="1" wrap="square" lIns="91425" tIns="45700" rIns="91425" bIns="45700" anchor="t" anchorCtr="0">
            <a:spAutoFit/>
          </a:bodyPr>
          <a:lstStyle/>
          <a:p>
            <a:pPr lvl="4">
              <a:lnSpc>
                <a:spcPct val="150000"/>
              </a:lnSpc>
            </a:pPr>
            <a:r>
              <a:rPr lang="es-ES" sz="1200" dirty="0">
                <a:solidFill>
                  <a:schemeClr val="dk1"/>
                </a:solidFill>
                <a:latin typeface="Work Sans Light"/>
                <a:ea typeface="Work Sans Light"/>
                <a:cs typeface="Work Sans Light"/>
                <a:sym typeface="Work Sans Light"/>
              </a:rPr>
              <a:t>Desarrollar un Sistema de Información Web denominado "AXXION SYSTEM" para optimizar los procesos de gestión de activos tecnológicos, alquileres y mantenimiento de la empresa Teleperformance. </a:t>
            </a:r>
            <a:endParaRPr sz="1200" dirty="0">
              <a:solidFill>
                <a:schemeClr val="dk1"/>
              </a:solidFill>
              <a:latin typeface="Work Sans Light"/>
              <a:ea typeface="Work Sans Light"/>
              <a:cs typeface="Work Sans Light"/>
              <a:sym typeface="Work Sans Light"/>
            </a:endParaRPr>
          </a:p>
        </p:txBody>
      </p:sp>
      <p:pic>
        <p:nvPicPr>
          <p:cNvPr id="1028" name="Picture 4" descr="Gestión de personal, definición de perspectivas, orientación a ...">
            <a:extLst>
              <a:ext uri="{FF2B5EF4-FFF2-40B4-BE49-F238E27FC236}">
                <a16:creationId xmlns:a16="http://schemas.microsoft.com/office/drawing/2014/main" id="{94B08A07-604B-49AC-C42B-624FC68D5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0"/>
            <a:ext cx="6477000" cy="67225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Google Shape;147;p9"/>
          <p:cNvSpPr/>
          <p:nvPr/>
        </p:nvSpPr>
        <p:spPr>
          <a:xfrm>
            <a:off x="902389" y="257927"/>
            <a:ext cx="4166093"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9"/>
          <p:cNvSpPr txBox="1"/>
          <p:nvPr/>
        </p:nvSpPr>
        <p:spPr>
          <a:xfrm>
            <a:off x="991498" y="0"/>
            <a:ext cx="4076985"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ES" sz="3200">
                <a:solidFill>
                  <a:srgbClr val="38AA00"/>
                </a:solidFill>
                <a:latin typeface="Work Sans Light"/>
                <a:ea typeface="Work Sans Light"/>
                <a:cs typeface="Work Sans Light"/>
                <a:sym typeface="Work Sans Light"/>
              </a:rPr>
              <a:t>Objetivo Específicos</a:t>
            </a:r>
            <a:endParaRPr/>
          </a:p>
        </p:txBody>
      </p:sp>
      <p:sp>
        <p:nvSpPr>
          <p:cNvPr id="149" name="Google Shape;149;p9"/>
          <p:cNvSpPr txBox="1"/>
          <p:nvPr/>
        </p:nvSpPr>
        <p:spPr>
          <a:xfrm>
            <a:off x="612590" y="1189637"/>
            <a:ext cx="4834800" cy="261606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ES" dirty="0">
                <a:solidFill>
                  <a:schemeClr val="dk1"/>
                </a:solidFill>
                <a:latin typeface="Work Sans Light"/>
                <a:ea typeface="Work Sans Light"/>
                <a:cs typeface="Work Sans Light"/>
                <a:sym typeface="Work Sans Light"/>
              </a:rPr>
              <a:t>Objetivos Específicos de Desarrollo (Módulos)</a:t>
            </a:r>
            <a:endParaRPr dirty="0">
              <a:solidFill>
                <a:schemeClr val="dk1"/>
              </a:solidFill>
              <a:latin typeface="Work Sans Light"/>
              <a:ea typeface="Work Sans Light"/>
              <a:cs typeface="Work Sans Light"/>
              <a:sym typeface="Work Sans Light"/>
            </a:endParaRPr>
          </a:p>
          <a:p>
            <a:pPr marL="0" lvl="0" indent="0" algn="l" rtl="0">
              <a:spcBef>
                <a:spcPts val="0"/>
              </a:spcBef>
              <a:spcAft>
                <a:spcPts val="0"/>
              </a:spcAft>
              <a:buNone/>
            </a:pPr>
            <a:endParaRPr dirty="0">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Usuarios </a:t>
            </a: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los módulos de Activos Tecnológicos (Inventario, Categorías, Subcategorías).</a:t>
            </a:r>
            <a:endParaRPr dirty="0">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Alquiler.</a:t>
            </a:r>
            <a:endParaRPr dirty="0">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Mantenimiento </a:t>
            </a: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Alertas.</a:t>
            </a: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Reportes (Inventario, Usuarios, Mantenimientos, Alquiler).</a:t>
            </a:r>
            <a:endParaRPr sz="1200" dirty="0">
              <a:solidFill>
                <a:schemeClr val="dk1"/>
              </a:solidFill>
              <a:latin typeface="Work Sans Light"/>
              <a:ea typeface="Work Sans Light"/>
              <a:cs typeface="Work Sans Light"/>
              <a:sym typeface="Work Sans Light"/>
            </a:endParaRPr>
          </a:p>
          <a:p>
            <a:pPr marL="76200" marR="0" lvl="0" indent="0" algn="l" rtl="0">
              <a:spcBef>
                <a:spcPts val="0"/>
              </a:spcBef>
              <a:spcAft>
                <a:spcPts val="0"/>
              </a:spcAft>
              <a:buClr>
                <a:schemeClr val="dk1"/>
              </a:buClr>
              <a:buSzPts val="1200"/>
              <a:buFont typeface="Arial"/>
              <a:buNone/>
            </a:pPr>
            <a:endParaRPr sz="1200" dirty="0">
              <a:solidFill>
                <a:schemeClr val="dk1"/>
              </a:solidFill>
              <a:latin typeface="Work Sans Light"/>
              <a:ea typeface="Work Sans Light"/>
              <a:cs typeface="Work Sans Light"/>
              <a:sym typeface="Work Sans Light"/>
            </a:endParaRPr>
          </a:p>
          <a:p>
            <a:pPr marL="76200" marR="0" lvl="0" indent="0" algn="l" rtl="0">
              <a:spcBef>
                <a:spcPts val="0"/>
              </a:spcBef>
              <a:spcAft>
                <a:spcPts val="0"/>
              </a:spcAft>
              <a:buClr>
                <a:schemeClr val="dk1"/>
              </a:buClr>
              <a:buSzPts val="1200"/>
              <a:buFont typeface="Arial"/>
              <a:buNone/>
            </a:pPr>
            <a:endParaRPr sz="1200" dirty="0">
              <a:solidFill>
                <a:schemeClr val="dk1"/>
              </a:solidFill>
              <a:latin typeface="Work Sans Light"/>
              <a:ea typeface="Work Sans Light"/>
              <a:cs typeface="Work Sans Light"/>
              <a:sym typeface="Work Sans Light"/>
            </a:endParaRPr>
          </a:p>
        </p:txBody>
      </p:sp>
      <p:sp>
        <p:nvSpPr>
          <p:cNvPr id="2" name="AutoShape 2" descr="10 etapas para atingir seus objetivos">
            <a:extLst>
              <a:ext uri="{FF2B5EF4-FFF2-40B4-BE49-F238E27FC236}">
                <a16:creationId xmlns:a16="http://schemas.microsoft.com/office/drawing/2014/main" id="{D4F35EB2-854E-2A05-B1DF-17F8310776B7}"/>
              </a:ext>
            </a:extLst>
          </p:cNvPr>
          <p:cNvSpPr>
            <a:spLocks noChangeAspect="1" noChangeArrowheads="1"/>
          </p:cNvSpPr>
          <p:nvPr/>
        </p:nvSpPr>
        <p:spPr bwMode="auto">
          <a:xfrm>
            <a:off x="5943600" y="3276600"/>
            <a:ext cx="4775200" cy="4775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Cuál es la clasificación de objetivos dentro de las empresas">
            <a:extLst>
              <a:ext uri="{FF2B5EF4-FFF2-40B4-BE49-F238E27FC236}">
                <a16:creationId xmlns:a16="http://schemas.microsoft.com/office/drawing/2014/main" id="{FF3AC693-2C07-BA24-4EAE-612636E3E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801" y="0"/>
            <a:ext cx="67812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1"/>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Justificación</a:t>
            </a:r>
            <a:endParaRPr/>
          </a:p>
        </p:txBody>
      </p:sp>
      <p:sp>
        <p:nvSpPr>
          <p:cNvPr id="155" name="Google Shape;155;p11"/>
          <p:cNvSpPr txBox="1"/>
          <p:nvPr/>
        </p:nvSpPr>
        <p:spPr>
          <a:xfrm>
            <a:off x="372353" y="1667521"/>
            <a:ext cx="11447293"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Se propone el desarrollo de un Sistema de Información Web denominado "AXXION SYSTEM" que sirva como herramienta software de apoyo integral a los procesos de gestión del ciclo de vida del inventario, la gestión comercial y operativa del alquiler, y el mantenimiento de activos tecnológicos de la división "Soluciones Tecnológicas Avanzadas para Eventos y Producciones" de la Empresa Teleperformance.</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Permitirá la gestión de perfiles como Administradores, Gerentes de Operaciones, Coordinadores de Almacén, Técnicos y Asesores Comerciales como usuarios de la Empresa Teleperformance, centralizando sus operaciones. En la Gestión del Ciclo de Vida del Inventario, los Gerentes y Coordinadores podrán tener trazabilidad completa y en tiempo real de cada activo, superando las discrepancias de las hojas de cálculo. </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En la Gestión Comercial y Operativa del Alquiler, los Asesores Comerciales y el personal de almacén podrán consultar disponibilidad instantánea, crear pedidos eficientemente y digitalizar los procesos de check-in/</a:t>
            </a:r>
            <a:r>
              <a:rPr lang="es-ES" sz="1200" dirty="0" err="1">
                <a:solidFill>
                  <a:schemeClr val="dk1"/>
                </a:solidFill>
                <a:latin typeface="Work Sans Light"/>
                <a:ea typeface="Work Sans Light"/>
                <a:cs typeface="Work Sans Light"/>
                <a:sym typeface="Work Sans Light"/>
              </a:rPr>
              <a:t>out</a:t>
            </a:r>
            <a:r>
              <a:rPr lang="es-ES" sz="1200" dirty="0">
                <a:solidFill>
                  <a:schemeClr val="dk1"/>
                </a:solidFill>
                <a:latin typeface="Work Sans Light"/>
                <a:ea typeface="Work Sans Light"/>
                <a:cs typeface="Work Sans Light"/>
                <a:sym typeface="Work Sans Light"/>
              </a:rPr>
              <a:t>, eliminando retrasos. En la Gestión del Mantenimiento, Técnicos y Gerentes programarán y registrarán mantenimientos de forma sistemática, asegurando la operatividad de los equipos. Finalmente, facilitará la generación de reportes gráficos e impresos y la gestión de alertas, necesarios para la toma de decisiones estratégicas y operativas del personal administrativo y gerencial de la Empresa Teleperformance.</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El Sistema "AXXION SYSTEM" servirá como aporte al sector de alquiler de equipos tecnológicos para eventos y producciones, al ofrecer un modelo de gestión integrada y automatizada. Esto demuestra cómo la tecnología puede optimizar operaciones complejas de inventario de alto valor y servicios de alquiler, mejorando la eficiencia, reduciendo costos operativos por errores o pérdidas, e incrementando la satisfacción del cliente al garantizar disponibilidad y fiabilidad de los equipos.</a:t>
            </a:r>
            <a:endParaRPr sz="1200" dirty="0">
              <a:solidFill>
                <a:schemeClr val="dk1"/>
              </a:solidFill>
              <a:latin typeface="Work Sans Light"/>
              <a:ea typeface="Work Sans Light"/>
              <a:cs typeface="Work Sans Light"/>
              <a:sym typeface="Work Sans Light"/>
            </a:endParaRPr>
          </a:p>
        </p:txBody>
      </p:sp>
      <p:pic>
        <p:nvPicPr>
          <p:cNvPr id="156" name="Google Shape;156;p11"/>
          <p:cNvPicPr preferRelativeResize="0"/>
          <p:nvPr/>
        </p:nvPicPr>
        <p:blipFill>
          <a:blip r:embed="rId3">
            <a:alphaModFix/>
          </a:blip>
          <a:stretch>
            <a:fillRect/>
          </a:stretch>
        </p:blipFill>
        <p:spPr>
          <a:xfrm>
            <a:off x="10016050" y="337125"/>
            <a:ext cx="909576" cy="79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4"/>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Alcance</a:t>
            </a:r>
            <a:endParaRPr/>
          </a:p>
        </p:txBody>
      </p:sp>
      <p:pic>
        <p:nvPicPr>
          <p:cNvPr id="170" name="Google Shape;170;p14"/>
          <p:cNvPicPr preferRelativeResize="0"/>
          <p:nvPr/>
        </p:nvPicPr>
        <p:blipFill>
          <a:blip r:embed="rId3">
            <a:alphaModFix/>
          </a:blip>
          <a:stretch>
            <a:fillRect/>
          </a:stretch>
        </p:blipFill>
        <p:spPr>
          <a:xfrm>
            <a:off x="9758325" y="264450"/>
            <a:ext cx="1124375" cy="869875"/>
          </a:xfrm>
          <a:prstGeom prst="rect">
            <a:avLst/>
          </a:prstGeom>
          <a:noFill/>
          <a:ln>
            <a:noFill/>
          </a:ln>
        </p:spPr>
      </p:pic>
      <p:sp>
        <p:nvSpPr>
          <p:cNvPr id="3" name="CuadroTexto 2">
            <a:extLst>
              <a:ext uri="{FF2B5EF4-FFF2-40B4-BE49-F238E27FC236}">
                <a16:creationId xmlns:a16="http://schemas.microsoft.com/office/drawing/2014/main" id="{C0DB5053-90A3-B0D6-9783-4AF1BA82D59B}"/>
              </a:ext>
            </a:extLst>
          </p:cNvPr>
          <p:cNvSpPr txBox="1"/>
          <p:nvPr/>
        </p:nvSpPr>
        <p:spPr>
          <a:xfrm>
            <a:off x="247892" y="1327594"/>
            <a:ext cx="3423212" cy="3754874"/>
          </a:xfrm>
          <a:prstGeom prst="rect">
            <a:avLst/>
          </a:prstGeom>
          <a:noFill/>
        </p:spPr>
        <p:txBody>
          <a:bodyPr wrap="square">
            <a:spAutoFit/>
          </a:bodyPr>
          <a:lstStyle/>
          <a:p>
            <a:pPr marL="0" marR="0" lvl="0" indent="0" algn="l" rtl="0">
              <a:spcBef>
                <a:spcPts val="0"/>
              </a:spcBef>
              <a:spcAft>
                <a:spcPts val="0"/>
              </a:spcAft>
              <a:buNone/>
            </a:pPr>
            <a:r>
              <a:rPr lang="es-ES" sz="1400" b="1" dirty="0">
                <a:solidFill>
                  <a:schemeClr val="dk1"/>
                </a:solidFill>
                <a:latin typeface="Work Sans Light"/>
                <a:ea typeface="Work Sans Light"/>
                <a:cs typeface="Work Sans Light"/>
                <a:sym typeface="Work Sans Light"/>
              </a:rPr>
              <a:t>Qué hace el Sistema "AXXION SYSTEM":</a:t>
            </a:r>
            <a:endParaRPr lang="es-ES" dirty="0"/>
          </a:p>
          <a:p>
            <a:pPr marL="0" marR="0" lvl="0" indent="0" algn="l" rtl="0">
              <a:spcBef>
                <a:spcPts val="0"/>
              </a:spcBef>
              <a:spcAft>
                <a:spcPts val="0"/>
              </a:spcAft>
              <a:buNone/>
            </a:pPr>
            <a:endParaRPr lang="es-ES" sz="1400" b="1"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400" b="1" dirty="0">
                <a:solidFill>
                  <a:schemeClr val="dk1"/>
                </a:solidFill>
                <a:latin typeface="Work Sans Light"/>
                <a:sym typeface="Work Sans Light"/>
              </a:rPr>
              <a:t>Modulo Usuarios:</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Iniciar Sesión</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Cerrar Sesión</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Recuperar contraseña</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Registrar roles</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Consultar todos los roles</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Consultar un rol</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Actualizar rol</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Eliminar rol (Cambiar de Estado)</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Registrar usuarios</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Consultar todos los usuarios</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Consultar usuario</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Actualizar usuario</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Eliminar usuario (Cambiar de Estado)</a:t>
            </a:r>
            <a:endParaRPr lang="es-ES" dirty="0"/>
          </a:p>
        </p:txBody>
      </p:sp>
      <p:sp>
        <p:nvSpPr>
          <p:cNvPr id="5" name="CuadroTexto 4">
            <a:extLst>
              <a:ext uri="{FF2B5EF4-FFF2-40B4-BE49-F238E27FC236}">
                <a16:creationId xmlns:a16="http://schemas.microsoft.com/office/drawing/2014/main" id="{F3E4EA6A-8895-B384-51E1-044A82591C2D}"/>
              </a:ext>
            </a:extLst>
          </p:cNvPr>
          <p:cNvSpPr txBox="1"/>
          <p:nvPr/>
        </p:nvSpPr>
        <p:spPr>
          <a:xfrm>
            <a:off x="4126853" y="1805076"/>
            <a:ext cx="3423211" cy="4401205"/>
          </a:xfrm>
          <a:prstGeom prst="rect">
            <a:avLst/>
          </a:prstGeom>
          <a:noFill/>
        </p:spPr>
        <p:txBody>
          <a:bodyPr wrap="square">
            <a:spAutoFit/>
          </a:bodyPr>
          <a:lstStyle/>
          <a:p>
            <a:r>
              <a:rPr lang="es-ES" b="1" dirty="0">
                <a:solidFill>
                  <a:schemeClr val="dk1"/>
                </a:solidFill>
                <a:latin typeface="Work Sans Light"/>
              </a:rPr>
              <a:t>Módulo Activos Tecnológicos</a:t>
            </a:r>
          </a:p>
          <a:p>
            <a:r>
              <a:rPr lang="es-ES" dirty="0">
                <a:solidFill>
                  <a:schemeClr val="dk1"/>
                </a:solidFill>
                <a:latin typeface="Work Sans Light"/>
              </a:rPr>
              <a:t>(Inventario, Categorías, Subcategorías)</a:t>
            </a:r>
          </a:p>
          <a:p>
            <a:pPr marL="285750" indent="-285750">
              <a:buFont typeface="Arial" panose="020B0604020202020204" pitchFamily="34" charset="0"/>
              <a:buChar char="•"/>
            </a:pPr>
            <a:r>
              <a:rPr lang="es-ES" dirty="0">
                <a:solidFill>
                  <a:schemeClr val="dk1"/>
                </a:solidFill>
                <a:latin typeface="Work Sans Light"/>
              </a:rPr>
              <a:t>Registrar categorías</a:t>
            </a:r>
          </a:p>
          <a:p>
            <a:pPr marL="285750" indent="-285750">
              <a:buFont typeface="Arial" panose="020B0604020202020204" pitchFamily="34" charset="0"/>
              <a:buChar char="•"/>
            </a:pPr>
            <a:r>
              <a:rPr lang="es-ES" dirty="0">
                <a:solidFill>
                  <a:schemeClr val="dk1"/>
                </a:solidFill>
                <a:latin typeface="Work Sans Light"/>
              </a:rPr>
              <a:t>Consultar todas las categorías</a:t>
            </a:r>
          </a:p>
          <a:p>
            <a:pPr marL="285750" indent="-285750">
              <a:buFont typeface="Arial" panose="020B0604020202020204" pitchFamily="34" charset="0"/>
              <a:buChar char="•"/>
            </a:pPr>
            <a:r>
              <a:rPr lang="es-ES" dirty="0">
                <a:solidFill>
                  <a:schemeClr val="dk1"/>
                </a:solidFill>
                <a:latin typeface="Work Sans Light"/>
              </a:rPr>
              <a:t>Consultar categoría</a:t>
            </a:r>
          </a:p>
          <a:p>
            <a:pPr marL="285750" indent="-285750">
              <a:buFont typeface="Arial" panose="020B0604020202020204" pitchFamily="34" charset="0"/>
              <a:buChar char="•"/>
            </a:pPr>
            <a:r>
              <a:rPr lang="es-ES" dirty="0">
                <a:solidFill>
                  <a:schemeClr val="dk1"/>
                </a:solidFill>
                <a:latin typeface="Work Sans Light"/>
              </a:rPr>
              <a:t>Actualizar categoría</a:t>
            </a:r>
          </a:p>
          <a:p>
            <a:pPr marL="285750" indent="-285750">
              <a:buFont typeface="Arial" panose="020B0604020202020204" pitchFamily="34" charset="0"/>
              <a:buChar char="•"/>
            </a:pPr>
            <a:r>
              <a:rPr lang="es-ES" dirty="0">
                <a:solidFill>
                  <a:schemeClr val="dk1"/>
                </a:solidFill>
                <a:latin typeface="Work Sans Light"/>
              </a:rPr>
              <a:t>Eliminar categoría (cambiar de estado)</a:t>
            </a:r>
          </a:p>
          <a:p>
            <a:pPr marL="285750" indent="-285750">
              <a:buFont typeface="Arial" panose="020B0604020202020204" pitchFamily="34" charset="0"/>
              <a:buChar char="•"/>
            </a:pPr>
            <a:r>
              <a:rPr lang="es-ES" dirty="0">
                <a:solidFill>
                  <a:schemeClr val="dk1"/>
                </a:solidFill>
                <a:latin typeface="Work Sans Light"/>
              </a:rPr>
              <a:t>Registrar subcategorías</a:t>
            </a:r>
          </a:p>
          <a:p>
            <a:pPr marL="285750" indent="-285750">
              <a:buFont typeface="Arial" panose="020B0604020202020204" pitchFamily="34" charset="0"/>
              <a:buChar char="•"/>
            </a:pPr>
            <a:r>
              <a:rPr lang="es-ES" dirty="0">
                <a:solidFill>
                  <a:schemeClr val="dk1"/>
                </a:solidFill>
                <a:latin typeface="Work Sans Light"/>
              </a:rPr>
              <a:t>Consultar todas las subcategorías</a:t>
            </a:r>
          </a:p>
          <a:p>
            <a:pPr marL="285750" indent="-285750">
              <a:buFont typeface="Arial" panose="020B0604020202020204" pitchFamily="34" charset="0"/>
              <a:buChar char="•"/>
            </a:pPr>
            <a:r>
              <a:rPr lang="es-ES" dirty="0">
                <a:solidFill>
                  <a:schemeClr val="dk1"/>
                </a:solidFill>
                <a:latin typeface="Work Sans Light"/>
              </a:rPr>
              <a:t>Consultar subcategoría</a:t>
            </a:r>
          </a:p>
          <a:p>
            <a:pPr marL="285750" indent="-285750">
              <a:buFont typeface="Arial" panose="020B0604020202020204" pitchFamily="34" charset="0"/>
              <a:buChar char="•"/>
            </a:pPr>
            <a:r>
              <a:rPr lang="es-ES" dirty="0">
                <a:solidFill>
                  <a:schemeClr val="dk1"/>
                </a:solidFill>
                <a:latin typeface="Work Sans Light"/>
              </a:rPr>
              <a:t>Actualizar subcategoría</a:t>
            </a:r>
          </a:p>
          <a:p>
            <a:pPr marL="285750" indent="-285750">
              <a:buFont typeface="Arial" panose="020B0604020202020204" pitchFamily="34" charset="0"/>
              <a:buChar char="•"/>
            </a:pPr>
            <a:r>
              <a:rPr lang="es-ES" dirty="0">
                <a:solidFill>
                  <a:schemeClr val="dk1"/>
                </a:solidFill>
                <a:latin typeface="Work Sans Light"/>
              </a:rPr>
              <a:t>Eliminar subcategoría (cambiar de estado)</a:t>
            </a:r>
          </a:p>
          <a:p>
            <a:pPr marL="285750" indent="-285750">
              <a:buFont typeface="Arial" panose="020B0604020202020204" pitchFamily="34" charset="0"/>
              <a:buChar char="•"/>
            </a:pPr>
            <a:r>
              <a:rPr lang="es-ES" dirty="0">
                <a:solidFill>
                  <a:schemeClr val="dk1"/>
                </a:solidFill>
                <a:latin typeface="Work Sans Light"/>
              </a:rPr>
              <a:t>Registrar activos tecnológicos</a:t>
            </a:r>
          </a:p>
          <a:p>
            <a:pPr marL="285750" indent="-285750">
              <a:buFont typeface="Arial" panose="020B0604020202020204" pitchFamily="34" charset="0"/>
              <a:buChar char="•"/>
            </a:pPr>
            <a:r>
              <a:rPr lang="es-ES" dirty="0">
                <a:solidFill>
                  <a:schemeClr val="dk1"/>
                </a:solidFill>
                <a:latin typeface="Work Sans Light"/>
              </a:rPr>
              <a:t>Consultar todos los activos</a:t>
            </a:r>
          </a:p>
          <a:p>
            <a:pPr marL="285750" indent="-285750">
              <a:buFont typeface="Arial" panose="020B0604020202020204" pitchFamily="34" charset="0"/>
              <a:buChar char="•"/>
            </a:pPr>
            <a:r>
              <a:rPr lang="es-ES" dirty="0">
                <a:solidFill>
                  <a:schemeClr val="dk1"/>
                </a:solidFill>
                <a:latin typeface="Work Sans Light"/>
              </a:rPr>
              <a:t>Consultar activo</a:t>
            </a:r>
          </a:p>
          <a:p>
            <a:pPr marL="285750" indent="-285750">
              <a:buFont typeface="Arial" panose="020B0604020202020204" pitchFamily="34" charset="0"/>
              <a:buChar char="•"/>
            </a:pPr>
            <a:r>
              <a:rPr lang="es-ES" dirty="0">
                <a:solidFill>
                  <a:schemeClr val="dk1"/>
                </a:solidFill>
                <a:latin typeface="Work Sans Light"/>
              </a:rPr>
              <a:t>Actualizar activo</a:t>
            </a:r>
          </a:p>
          <a:p>
            <a:pPr marL="285750" indent="-285750">
              <a:buFont typeface="Arial" panose="020B0604020202020204" pitchFamily="34" charset="0"/>
              <a:buChar char="•"/>
            </a:pPr>
            <a:r>
              <a:rPr lang="es-ES" dirty="0">
                <a:solidFill>
                  <a:schemeClr val="dk1"/>
                </a:solidFill>
                <a:latin typeface="Work Sans Light"/>
              </a:rPr>
              <a:t>Eliminar activo (cambiar de estado)</a:t>
            </a:r>
          </a:p>
        </p:txBody>
      </p:sp>
      <p:sp>
        <p:nvSpPr>
          <p:cNvPr id="6" name="CuadroTexto 5">
            <a:extLst>
              <a:ext uri="{FF2B5EF4-FFF2-40B4-BE49-F238E27FC236}">
                <a16:creationId xmlns:a16="http://schemas.microsoft.com/office/drawing/2014/main" id="{92B197E1-F290-AFA2-2A11-0982B42CBC0D}"/>
              </a:ext>
            </a:extLst>
          </p:cNvPr>
          <p:cNvSpPr txBox="1"/>
          <p:nvPr/>
        </p:nvSpPr>
        <p:spPr>
          <a:xfrm>
            <a:off x="8204045" y="1805076"/>
            <a:ext cx="3602133" cy="3108543"/>
          </a:xfrm>
          <a:prstGeom prst="rect">
            <a:avLst/>
          </a:prstGeom>
          <a:noFill/>
        </p:spPr>
        <p:txBody>
          <a:bodyPr wrap="square">
            <a:spAutoFit/>
          </a:bodyPr>
          <a:lstStyle/>
          <a:p>
            <a:pPr>
              <a:buNone/>
            </a:pPr>
            <a:r>
              <a:rPr lang="es-CO" b="1" dirty="0">
                <a:solidFill>
                  <a:schemeClr val="dk1"/>
                </a:solidFill>
                <a:latin typeface="Work Sans Light"/>
              </a:rPr>
              <a:t>Módulo de Alquiler</a:t>
            </a:r>
          </a:p>
          <a:p>
            <a:pPr marL="285750" indent="-285750">
              <a:buFont typeface="Arial" panose="020B0604020202020204" pitchFamily="34" charset="0"/>
              <a:buChar char="•"/>
            </a:pPr>
            <a:r>
              <a:rPr lang="es-CO" dirty="0">
                <a:solidFill>
                  <a:schemeClr val="dk1"/>
                </a:solidFill>
                <a:latin typeface="Work Sans Light"/>
              </a:rPr>
              <a:t>Registrar solicitud de alquiler</a:t>
            </a:r>
          </a:p>
          <a:p>
            <a:pPr marL="285750" indent="-285750">
              <a:buFont typeface="Arial" panose="020B0604020202020204" pitchFamily="34" charset="0"/>
              <a:buChar char="•"/>
            </a:pPr>
            <a:r>
              <a:rPr lang="es-CO" dirty="0">
                <a:solidFill>
                  <a:schemeClr val="dk1"/>
                </a:solidFill>
                <a:latin typeface="Work Sans Light"/>
              </a:rPr>
              <a:t>Consultar todas las solicitudes de alquiler</a:t>
            </a:r>
          </a:p>
          <a:p>
            <a:pPr marL="285750" indent="-285750">
              <a:buFont typeface="Arial" panose="020B0604020202020204" pitchFamily="34" charset="0"/>
              <a:buChar char="•"/>
            </a:pPr>
            <a:r>
              <a:rPr lang="es-CO" dirty="0">
                <a:solidFill>
                  <a:schemeClr val="dk1"/>
                </a:solidFill>
                <a:latin typeface="Work Sans Light"/>
              </a:rPr>
              <a:t>Consultar solicitud de alquiler</a:t>
            </a:r>
          </a:p>
          <a:p>
            <a:pPr marL="285750" indent="-285750">
              <a:buFont typeface="Arial" panose="020B0604020202020204" pitchFamily="34" charset="0"/>
              <a:buChar char="•"/>
            </a:pPr>
            <a:r>
              <a:rPr lang="es-CO" dirty="0">
                <a:solidFill>
                  <a:schemeClr val="dk1"/>
                </a:solidFill>
                <a:latin typeface="Work Sans Light"/>
              </a:rPr>
              <a:t>Actualizar solicitud de alquiler</a:t>
            </a:r>
          </a:p>
          <a:p>
            <a:pPr marL="285750" indent="-285750">
              <a:buFont typeface="Arial" panose="020B0604020202020204" pitchFamily="34" charset="0"/>
              <a:buChar char="•"/>
            </a:pPr>
            <a:r>
              <a:rPr lang="es-CO" dirty="0">
                <a:solidFill>
                  <a:schemeClr val="dk1"/>
                </a:solidFill>
                <a:latin typeface="Work Sans Light"/>
              </a:rPr>
              <a:t>Cancelar solicitud de alquiler (cambiar de estado)</a:t>
            </a:r>
          </a:p>
          <a:p>
            <a:pPr marL="285750" indent="-285750">
              <a:buFont typeface="Arial" panose="020B0604020202020204" pitchFamily="34" charset="0"/>
              <a:buChar char="•"/>
            </a:pPr>
            <a:r>
              <a:rPr lang="es-CO" dirty="0">
                <a:solidFill>
                  <a:schemeClr val="dk1"/>
                </a:solidFill>
                <a:latin typeface="Work Sans Light"/>
              </a:rPr>
              <a:t>Registrar contrato de alquiler</a:t>
            </a:r>
          </a:p>
          <a:p>
            <a:pPr marL="285750" indent="-285750">
              <a:buFont typeface="Arial" panose="020B0604020202020204" pitchFamily="34" charset="0"/>
              <a:buChar char="•"/>
            </a:pPr>
            <a:r>
              <a:rPr lang="es-CO" dirty="0">
                <a:solidFill>
                  <a:schemeClr val="dk1"/>
                </a:solidFill>
                <a:latin typeface="Work Sans Light"/>
              </a:rPr>
              <a:t>Consultar todos los contratos</a:t>
            </a:r>
          </a:p>
          <a:p>
            <a:pPr marL="285750" indent="-285750">
              <a:buFont typeface="Arial" panose="020B0604020202020204" pitchFamily="34" charset="0"/>
              <a:buChar char="•"/>
            </a:pPr>
            <a:r>
              <a:rPr lang="es-CO" dirty="0">
                <a:solidFill>
                  <a:schemeClr val="dk1"/>
                </a:solidFill>
                <a:latin typeface="Work Sans Light"/>
              </a:rPr>
              <a:t>Consultar contrato</a:t>
            </a:r>
          </a:p>
          <a:p>
            <a:pPr marL="285750" indent="-285750">
              <a:buFont typeface="Arial" panose="020B0604020202020204" pitchFamily="34" charset="0"/>
              <a:buChar char="•"/>
            </a:pPr>
            <a:r>
              <a:rPr lang="es-CO" dirty="0">
                <a:solidFill>
                  <a:schemeClr val="dk1"/>
                </a:solidFill>
                <a:latin typeface="Work Sans Light"/>
              </a:rPr>
              <a:t>Actualizar contrato</a:t>
            </a:r>
          </a:p>
          <a:p>
            <a:pPr marL="285750" indent="-285750">
              <a:buFont typeface="Arial" panose="020B0604020202020204" pitchFamily="34" charset="0"/>
              <a:buChar char="•"/>
            </a:pPr>
            <a:r>
              <a:rPr lang="es-CO" dirty="0">
                <a:solidFill>
                  <a:schemeClr val="dk1"/>
                </a:solidFill>
                <a:latin typeface="Work Sans Light"/>
              </a:rPr>
              <a:t>Finalizar contrato (cambiar de estado)</a:t>
            </a: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1246</TotalTime>
  <Words>1767</Words>
  <Application>Microsoft Office PowerPoint</Application>
  <PresentationFormat>Panorámica</PresentationFormat>
  <Paragraphs>142</Paragraphs>
  <Slides>13</Slides>
  <Notes>13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vt:i4>
      </vt:variant>
    </vt:vector>
  </HeadingPairs>
  <TitlesOfParts>
    <vt:vector size="19" baseType="lpstr">
      <vt:lpstr>Work Sans Medium</vt:lpstr>
      <vt:lpstr>Work Sans Light</vt:lpstr>
      <vt:lpstr>Arial</vt:lpstr>
      <vt:lpstr>Work Sans</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Jorge Enrique Pedraza Sanchez</dc:creator>
  <cp:lastModifiedBy>Cristian Cifuentes</cp:lastModifiedBy>
  <cp:revision>12</cp:revision>
  <dcterms:created xsi:type="dcterms:W3CDTF">2020-10-01T23:51:28Z</dcterms:created>
  <dcterms:modified xsi:type="dcterms:W3CDTF">2025-10-11T03:48:28Z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